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p:regular r:id="rId33"/>
      <p:bold r:id="rId34"/>
      <p:italic r:id="rId35"/>
      <p:boldItalic r:id="rId36"/>
    </p:embeddedFont>
    <p:embeddedFont>
      <p:font typeface="Nunito"/>
      <p:regular r:id="rId37"/>
      <p:bold r:id="rId38"/>
      <p:italic r:id="rId39"/>
      <p:boldItalic r:id="rId40"/>
    </p:embeddedFont>
    <p:embeddedFont>
      <p:font typeface="Maven Pro"/>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Italic.fntdata"/><Relationship Id="rId20" Type="http://schemas.openxmlformats.org/officeDocument/2006/relationships/slide" Target="slides/slide15.xml"/><Relationship Id="rId42" Type="http://schemas.openxmlformats.org/officeDocument/2006/relationships/font" Target="fonts/MavenPro-bold.fntdata"/><Relationship Id="rId41" Type="http://schemas.openxmlformats.org/officeDocument/2006/relationships/font" Target="fonts/MavenPro-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Nunito-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Nunito-italic.fntdata"/><Relationship Id="rId16" Type="http://schemas.openxmlformats.org/officeDocument/2006/relationships/slide" Target="slides/slide11.xml"/><Relationship Id="rId38" Type="http://schemas.openxmlformats.org/officeDocument/2006/relationships/font" Target="fonts/Nuni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f42115592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f42115592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f42115592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f42115592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f42115592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f42115592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f3e7d56ff1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f3e7d56ff1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f3f065b0ac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f3f065b0ac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f3f065b0ac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f3f065b0ac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f3f065b0ac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f3f065b0ac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f3f065b0ac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f3f065b0ac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f43ea4641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f43ea4641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f3f065b0ac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f3f065b0ac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f3e7d56ff1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f3e7d56ff1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f3f065b0ac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f3f065b0ac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f3f065b0ac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f3f065b0ac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f3f065b0ac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f3f065b0ac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f3e7d56ff1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f3e7d56ff1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f3e7d56ff1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f3e7d56ff1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f3e7d56ff1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f3e7d56ff1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f3e7d56ff1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f3e7d56ff1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f3e7d56ff1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f3e7d56ff1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f3e7d56ff1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f3e7d56ff1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f3e7d56ff1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f3e7d56ff1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f3e7d56ff1_0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f3e7d56ff1_0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f3e7d56ff1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f3e7d56ff1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f3f176dd7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f3f176dd7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f42115592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f42115592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f42115592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f42115592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140125" y="577000"/>
            <a:ext cx="5859300" cy="2802600"/>
          </a:xfrm>
          <a:prstGeom prst="rect">
            <a:avLst/>
          </a:prstGeom>
        </p:spPr>
        <p:txBody>
          <a:bodyPr anchorCtr="0" anchor="ctr" bIns="91425" lIns="91425" spcFirstLastPara="1" rIns="91425" wrap="square" tIns="91425">
            <a:noAutofit/>
          </a:bodyPr>
          <a:lstStyle/>
          <a:p>
            <a:pPr indent="0" lvl="0" marL="0" rtl="0" algn="l">
              <a:lnSpc>
                <a:spcPct val="115000"/>
              </a:lnSpc>
              <a:spcBef>
                <a:spcPts val="2400"/>
              </a:spcBef>
              <a:spcAft>
                <a:spcPts val="600"/>
              </a:spcAft>
              <a:buNone/>
            </a:pPr>
            <a:r>
              <a:rPr lang="es" sz="2900">
                <a:latin typeface="Arial"/>
                <a:ea typeface="Arial"/>
                <a:cs typeface="Arial"/>
                <a:sym typeface="Arial"/>
              </a:rPr>
              <a:t>MANTENIMIENTO PREDICTIVO MEDIANTE ANÁLISIS DE DATOS Y MACHINE LEARNING USANDO XGBOOST</a:t>
            </a:r>
            <a:endParaRPr sz="4200"/>
          </a:p>
        </p:txBody>
      </p:sp>
      <p:sp>
        <p:nvSpPr>
          <p:cNvPr id="278" name="Google Shape;278;p13"/>
          <p:cNvSpPr txBox="1"/>
          <p:nvPr>
            <p:ph idx="1" type="subTitle"/>
          </p:nvPr>
        </p:nvSpPr>
        <p:spPr>
          <a:xfrm>
            <a:off x="824000" y="3596300"/>
            <a:ext cx="2467500" cy="695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sz="1200">
                <a:latin typeface="Times New Roman"/>
                <a:ea typeface="Times New Roman"/>
                <a:cs typeface="Times New Roman"/>
                <a:sym typeface="Times New Roman"/>
              </a:rPr>
              <a:t>Ing. Alpaca Rendón, Jesús A.</a:t>
            </a:r>
            <a:endParaRPr sz="1200">
              <a:latin typeface="Times New Roman"/>
              <a:ea typeface="Times New Roman"/>
              <a:cs typeface="Times New Roman"/>
              <a:sym typeface="Times New Roman"/>
            </a:endParaRPr>
          </a:p>
          <a:p>
            <a:pPr indent="0" lvl="0" marL="0" rtl="0" algn="l">
              <a:spcBef>
                <a:spcPts val="0"/>
              </a:spcBef>
              <a:spcAft>
                <a:spcPts val="0"/>
              </a:spcAft>
              <a:buNone/>
            </a:pPr>
            <a:r>
              <a:rPr lang="es" sz="1200">
                <a:latin typeface="Times New Roman"/>
                <a:ea typeface="Times New Roman"/>
                <a:cs typeface="Times New Roman"/>
                <a:sym typeface="Times New Roman"/>
              </a:rPr>
              <a:t>Ing. Del Carpio Maraza Heberth E.</a:t>
            </a:r>
            <a:endParaRPr sz="1200">
              <a:latin typeface="Times New Roman"/>
              <a:ea typeface="Times New Roman"/>
              <a:cs typeface="Times New Roman"/>
              <a:sym typeface="Times New Roman"/>
            </a:endParaRPr>
          </a:p>
          <a:p>
            <a:pPr indent="0" lvl="0" marL="0" rtl="0" algn="l">
              <a:spcBef>
                <a:spcPts val="0"/>
              </a:spcBef>
              <a:spcAft>
                <a:spcPts val="0"/>
              </a:spcAft>
              <a:buNone/>
            </a:pPr>
            <a:r>
              <a:rPr lang="es" sz="1200">
                <a:latin typeface="Times New Roman"/>
                <a:ea typeface="Times New Roman"/>
                <a:cs typeface="Times New Roman"/>
                <a:sym typeface="Times New Roman"/>
              </a:rPr>
              <a:t>Ing. Vargas Franco, Mauricio S.</a:t>
            </a:r>
            <a:endParaRPr/>
          </a:p>
        </p:txBody>
      </p:sp>
      <p:pic>
        <p:nvPicPr>
          <p:cNvPr id="279" name="Google Shape;279;p13"/>
          <p:cNvPicPr preferRelativeResize="0"/>
          <p:nvPr/>
        </p:nvPicPr>
        <p:blipFill>
          <a:blip r:embed="rId3">
            <a:alphaModFix/>
          </a:blip>
          <a:stretch>
            <a:fillRect/>
          </a:stretch>
        </p:blipFill>
        <p:spPr>
          <a:xfrm>
            <a:off x="5999450" y="627479"/>
            <a:ext cx="1525678" cy="1872900"/>
          </a:xfrm>
          <a:prstGeom prst="rect">
            <a:avLst/>
          </a:prstGeom>
          <a:noFill/>
          <a:ln>
            <a:noFill/>
          </a:ln>
        </p:spPr>
      </p:pic>
      <p:sp>
        <p:nvSpPr>
          <p:cNvPr id="280" name="Google Shape;280;p13"/>
          <p:cNvSpPr txBox="1"/>
          <p:nvPr/>
        </p:nvSpPr>
        <p:spPr>
          <a:xfrm>
            <a:off x="5079500" y="3596300"/>
            <a:ext cx="4064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Nunito"/>
                <a:ea typeface="Nunito"/>
                <a:cs typeface="Nunito"/>
                <a:sym typeface="Nunito"/>
              </a:rPr>
              <a:t>UNIVERSIDAD NACIONAL DE SAN </a:t>
            </a:r>
            <a:r>
              <a:rPr b="1" lang="es" sz="1300">
                <a:solidFill>
                  <a:schemeClr val="lt1"/>
                </a:solidFill>
                <a:latin typeface="Nunito"/>
                <a:ea typeface="Nunito"/>
                <a:cs typeface="Nunito"/>
                <a:sym typeface="Nunito"/>
              </a:rPr>
              <a:t>AGUSTÍN</a:t>
            </a:r>
            <a:endParaRPr b="1" sz="1300">
              <a:solidFill>
                <a:schemeClr val="lt1"/>
              </a:solidFill>
              <a:latin typeface="Nunito"/>
              <a:ea typeface="Nunito"/>
              <a:cs typeface="Nunito"/>
              <a:sym typeface="Nunito"/>
            </a:endParaRPr>
          </a:p>
          <a:p>
            <a:pPr indent="0" lvl="0" marL="0" rtl="0" algn="l">
              <a:spcBef>
                <a:spcPts val="0"/>
              </a:spcBef>
              <a:spcAft>
                <a:spcPts val="0"/>
              </a:spcAft>
              <a:buNone/>
            </a:pPr>
            <a:r>
              <a:rPr b="1" lang="es" sz="1300">
                <a:solidFill>
                  <a:schemeClr val="lt1"/>
                </a:solidFill>
                <a:latin typeface="Nunito"/>
                <a:ea typeface="Nunito"/>
                <a:cs typeface="Nunito"/>
                <a:sym typeface="Nunito"/>
              </a:rPr>
              <a:t>Curso: Recuperacion de Informacion</a:t>
            </a:r>
            <a:endParaRPr b="1" sz="1300">
              <a:solidFill>
                <a:schemeClr val="lt1"/>
              </a:solidFill>
              <a:latin typeface="Nunito"/>
              <a:ea typeface="Nunito"/>
              <a:cs typeface="Nunito"/>
              <a:sym typeface="Nunito"/>
            </a:endParaRPr>
          </a:p>
          <a:p>
            <a:pPr indent="0" lvl="0" marL="0" rtl="0" algn="l">
              <a:spcBef>
                <a:spcPts val="0"/>
              </a:spcBef>
              <a:spcAft>
                <a:spcPts val="0"/>
              </a:spcAft>
              <a:buNone/>
            </a:pPr>
            <a:r>
              <a:rPr b="1" lang="es" sz="1300">
                <a:solidFill>
                  <a:schemeClr val="lt1"/>
                </a:solidFill>
                <a:latin typeface="Nunito"/>
                <a:ea typeface="Nunito"/>
                <a:cs typeface="Nunito"/>
                <a:sym typeface="Nunito"/>
              </a:rPr>
              <a:t>Docente: Dra. Ana Maria Cuadros Valdivia</a:t>
            </a:r>
            <a:endParaRPr b="1" sz="1300">
              <a:solidFill>
                <a:schemeClr val="lt1"/>
              </a:solidFill>
              <a:latin typeface="Nunito"/>
              <a:ea typeface="Nunito"/>
              <a:cs typeface="Nunito"/>
              <a:sym typeface="Nunito"/>
            </a:endParaRPr>
          </a:p>
          <a:p>
            <a:pPr indent="0" lvl="0" marL="0" rtl="0" algn="l">
              <a:spcBef>
                <a:spcPts val="0"/>
              </a:spcBef>
              <a:spcAft>
                <a:spcPts val="0"/>
              </a:spcAft>
              <a:buNone/>
            </a:pPr>
            <a:r>
              <a:t/>
            </a:r>
            <a:endParaRPr b="1" sz="1300">
              <a:solidFill>
                <a:schemeClr val="lt1"/>
              </a:solidFill>
              <a:latin typeface="Nunito"/>
              <a:ea typeface="Nunito"/>
              <a:cs typeface="Nunito"/>
              <a:sym typeface="Nunito"/>
            </a:endParaRPr>
          </a:p>
        </p:txBody>
      </p:sp>
      <p:pic>
        <p:nvPicPr>
          <p:cNvPr id="281" name="Google Shape;281;p13"/>
          <p:cNvPicPr preferRelativeResize="0"/>
          <p:nvPr/>
        </p:nvPicPr>
        <p:blipFill>
          <a:blip r:embed="rId4">
            <a:alphaModFix/>
          </a:blip>
          <a:stretch>
            <a:fillRect/>
          </a:stretch>
        </p:blipFill>
        <p:spPr>
          <a:xfrm>
            <a:off x="3691175" y="4195773"/>
            <a:ext cx="1312115" cy="785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6A5AF"/>
            </a:gs>
            <a:gs pos="100000">
              <a:srgbClr val="6E9CE7"/>
            </a:gs>
          </a:gsLst>
          <a:lin ang="5400012" scaled="0"/>
        </a:gradFill>
      </p:bgPr>
    </p:bg>
    <p:spTree>
      <p:nvGrpSpPr>
        <p:cNvPr id="349" name="Shape 349"/>
        <p:cNvGrpSpPr/>
        <p:nvPr/>
      </p:nvGrpSpPr>
      <p:grpSpPr>
        <a:xfrm>
          <a:off x="0" y="0"/>
          <a:ext cx="0" cy="0"/>
          <a:chOff x="0" y="0"/>
          <a:chExt cx="0" cy="0"/>
        </a:xfrm>
      </p:grpSpPr>
      <p:sp>
        <p:nvSpPr>
          <p:cNvPr id="350" name="Google Shape;350;p2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solidFill>
                  <a:schemeClr val="lt1"/>
                </a:solidFill>
              </a:rPr>
              <a:t>Complejidad:</a:t>
            </a:r>
            <a:endParaRPr>
              <a:solidFill>
                <a:schemeClr val="lt1"/>
              </a:solidFill>
            </a:endParaRPr>
          </a:p>
        </p:txBody>
      </p:sp>
      <p:sp>
        <p:nvSpPr>
          <p:cNvPr id="351" name="Google Shape;351;p2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52" name="Google Shape;352;p22"/>
          <p:cNvPicPr preferRelativeResize="0"/>
          <p:nvPr/>
        </p:nvPicPr>
        <p:blipFill>
          <a:blip r:embed="rId3">
            <a:alphaModFix/>
          </a:blip>
          <a:stretch>
            <a:fillRect/>
          </a:stretch>
        </p:blipFill>
        <p:spPr>
          <a:xfrm>
            <a:off x="136400" y="152400"/>
            <a:ext cx="8855200" cy="4432900"/>
          </a:xfrm>
          <a:prstGeom prst="rect">
            <a:avLst/>
          </a:prstGeom>
          <a:noFill/>
          <a:ln>
            <a:noFill/>
          </a:ln>
        </p:spPr>
      </p:pic>
      <p:pic>
        <p:nvPicPr>
          <p:cNvPr id="353" name="Google Shape;353;p22"/>
          <p:cNvPicPr preferRelativeResize="0"/>
          <p:nvPr/>
        </p:nvPicPr>
        <p:blipFill>
          <a:blip r:embed="rId4">
            <a:alphaModFix/>
          </a:blip>
          <a:stretch>
            <a:fillRect/>
          </a:stretch>
        </p:blipFill>
        <p:spPr>
          <a:xfrm>
            <a:off x="7120950" y="2870800"/>
            <a:ext cx="1716400" cy="1184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6A5AF"/>
            </a:gs>
            <a:gs pos="100000">
              <a:srgbClr val="6E9CE7"/>
            </a:gs>
          </a:gsLst>
          <a:lin ang="5400012" scaled="0"/>
        </a:gradFill>
      </p:bgPr>
    </p:bg>
    <p:spTree>
      <p:nvGrpSpPr>
        <p:cNvPr id="357" name="Shape 357"/>
        <p:cNvGrpSpPr/>
        <p:nvPr/>
      </p:nvGrpSpPr>
      <p:grpSpPr>
        <a:xfrm>
          <a:off x="0" y="0"/>
          <a:ext cx="0" cy="0"/>
          <a:chOff x="0" y="0"/>
          <a:chExt cx="0" cy="0"/>
        </a:xfrm>
      </p:grpSpPr>
      <p:sp>
        <p:nvSpPr>
          <p:cNvPr id="358" name="Google Shape;358;p2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solidFill>
                  <a:schemeClr val="lt1"/>
                </a:solidFill>
              </a:rPr>
              <a:t>Complejidad:</a:t>
            </a:r>
            <a:endParaRPr>
              <a:solidFill>
                <a:schemeClr val="lt1"/>
              </a:solidFill>
            </a:endParaRPr>
          </a:p>
        </p:txBody>
      </p:sp>
      <p:sp>
        <p:nvSpPr>
          <p:cNvPr id="359" name="Google Shape;359;p2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60" name="Google Shape;360;p23"/>
          <p:cNvPicPr preferRelativeResize="0"/>
          <p:nvPr/>
        </p:nvPicPr>
        <p:blipFill>
          <a:blip r:embed="rId3">
            <a:alphaModFix/>
          </a:blip>
          <a:stretch>
            <a:fillRect/>
          </a:stretch>
        </p:blipFill>
        <p:spPr>
          <a:xfrm>
            <a:off x="438150" y="709613"/>
            <a:ext cx="8267700" cy="3724275"/>
          </a:xfrm>
          <a:prstGeom prst="rect">
            <a:avLst/>
          </a:prstGeom>
          <a:noFill/>
          <a:ln>
            <a:noFill/>
          </a:ln>
        </p:spPr>
      </p:pic>
      <p:pic>
        <p:nvPicPr>
          <p:cNvPr id="361" name="Google Shape;361;p23"/>
          <p:cNvPicPr preferRelativeResize="0"/>
          <p:nvPr/>
        </p:nvPicPr>
        <p:blipFill>
          <a:blip r:embed="rId4">
            <a:alphaModFix/>
          </a:blip>
          <a:stretch>
            <a:fillRect/>
          </a:stretch>
        </p:blipFill>
        <p:spPr>
          <a:xfrm>
            <a:off x="4366525" y="709625"/>
            <a:ext cx="4339325" cy="3724275"/>
          </a:xfrm>
          <a:prstGeom prst="rect">
            <a:avLst/>
          </a:prstGeom>
          <a:noFill/>
          <a:ln>
            <a:noFill/>
          </a:ln>
        </p:spPr>
      </p:pic>
      <p:sp>
        <p:nvSpPr>
          <p:cNvPr id="362" name="Google Shape;362;p23"/>
          <p:cNvSpPr/>
          <p:nvPr/>
        </p:nvSpPr>
        <p:spPr>
          <a:xfrm>
            <a:off x="3185550" y="2209800"/>
            <a:ext cx="1181100" cy="789300"/>
          </a:xfrm>
          <a:prstGeom prst="rightArrow">
            <a:avLst>
              <a:gd fmla="val 50000" name="adj1"/>
              <a:gd fmla="val 50000" name="adj2"/>
            </a:avLst>
          </a:prstGeom>
          <a:solidFill>
            <a:srgbClr val="307A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6A5AF"/>
            </a:gs>
            <a:gs pos="100000">
              <a:srgbClr val="6E9CE7"/>
            </a:gs>
          </a:gsLst>
          <a:lin ang="5400012" scaled="0"/>
        </a:gradFill>
      </p:bgPr>
    </p:bg>
    <p:spTree>
      <p:nvGrpSpPr>
        <p:cNvPr id="366" name="Shape 366"/>
        <p:cNvGrpSpPr/>
        <p:nvPr/>
      </p:nvGrpSpPr>
      <p:grpSpPr>
        <a:xfrm>
          <a:off x="0" y="0"/>
          <a:ext cx="0" cy="0"/>
          <a:chOff x="0" y="0"/>
          <a:chExt cx="0" cy="0"/>
        </a:xfrm>
      </p:grpSpPr>
      <p:sp>
        <p:nvSpPr>
          <p:cNvPr id="367" name="Google Shape;367;p24"/>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solidFill>
                  <a:schemeClr val="lt1"/>
                </a:solidFill>
              </a:rPr>
              <a:t>Complejidad:</a:t>
            </a:r>
            <a:endParaRPr>
              <a:solidFill>
                <a:schemeClr val="lt1"/>
              </a:solidFill>
            </a:endParaRPr>
          </a:p>
        </p:txBody>
      </p:sp>
      <p:sp>
        <p:nvSpPr>
          <p:cNvPr id="368" name="Google Shape;368;p24"/>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69" name="Google Shape;369;p24"/>
          <p:cNvPicPr preferRelativeResize="0"/>
          <p:nvPr/>
        </p:nvPicPr>
        <p:blipFill>
          <a:blip r:embed="rId3">
            <a:alphaModFix/>
          </a:blip>
          <a:stretch>
            <a:fillRect/>
          </a:stretch>
        </p:blipFill>
        <p:spPr>
          <a:xfrm>
            <a:off x="0" y="595691"/>
            <a:ext cx="9144002" cy="3952118"/>
          </a:xfrm>
          <a:prstGeom prst="rect">
            <a:avLst/>
          </a:prstGeom>
          <a:noFill/>
          <a:ln>
            <a:noFill/>
          </a:ln>
        </p:spPr>
      </p:pic>
      <p:pic>
        <p:nvPicPr>
          <p:cNvPr id="370" name="Google Shape;370;p24"/>
          <p:cNvPicPr preferRelativeResize="0"/>
          <p:nvPr/>
        </p:nvPicPr>
        <p:blipFill>
          <a:blip r:embed="rId4">
            <a:alphaModFix/>
          </a:blip>
          <a:stretch>
            <a:fillRect/>
          </a:stretch>
        </p:blipFill>
        <p:spPr>
          <a:xfrm>
            <a:off x="8653350" y="3263000"/>
            <a:ext cx="628650" cy="1284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6A5AF"/>
            </a:gs>
            <a:gs pos="100000">
              <a:srgbClr val="6E9CE7"/>
            </a:gs>
          </a:gsLst>
          <a:lin ang="5400012" scaled="0"/>
        </a:gradFill>
      </p:bgPr>
    </p:bg>
    <p:spTree>
      <p:nvGrpSpPr>
        <p:cNvPr id="374" name="Shape 374"/>
        <p:cNvGrpSpPr/>
        <p:nvPr/>
      </p:nvGrpSpPr>
      <p:grpSpPr>
        <a:xfrm>
          <a:off x="0" y="0"/>
          <a:ext cx="0" cy="0"/>
          <a:chOff x="0" y="0"/>
          <a:chExt cx="0" cy="0"/>
        </a:xfrm>
      </p:grpSpPr>
      <p:sp>
        <p:nvSpPr>
          <p:cNvPr id="375" name="Google Shape;375;p25"/>
          <p:cNvSpPr txBox="1"/>
          <p:nvPr>
            <p:ph type="title"/>
          </p:nvPr>
        </p:nvSpPr>
        <p:spPr>
          <a:xfrm>
            <a:off x="1303800" y="598575"/>
            <a:ext cx="7030500" cy="56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000">
                <a:solidFill>
                  <a:schemeClr val="lt1"/>
                </a:solidFill>
                <a:latin typeface="Arial"/>
                <a:ea typeface="Arial"/>
                <a:cs typeface="Arial"/>
                <a:sym typeface="Arial"/>
              </a:rPr>
              <a:t>ANÁLISIS DE TAREAS</a:t>
            </a:r>
            <a:endParaRPr>
              <a:solidFill>
                <a:schemeClr val="lt1"/>
              </a:solidFill>
            </a:endParaRPr>
          </a:p>
        </p:txBody>
      </p:sp>
      <p:sp>
        <p:nvSpPr>
          <p:cNvPr id="376" name="Google Shape;376;p25"/>
          <p:cNvSpPr txBox="1"/>
          <p:nvPr/>
        </p:nvSpPr>
        <p:spPr>
          <a:xfrm>
            <a:off x="890275" y="1625350"/>
            <a:ext cx="7030500" cy="32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900"/>
              <a:t>T1 Identificación de componentes críticos</a:t>
            </a:r>
            <a:endParaRPr b="1" sz="1900"/>
          </a:p>
          <a:p>
            <a:pPr indent="0" lvl="0" marL="0" rtl="0" algn="l">
              <a:spcBef>
                <a:spcPts val="0"/>
              </a:spcBef>
              <a:spcAft>
                <a:spcPts val="0"/>
              </a:spcAft>
              <a:buNone/>
            </a:pPr>
            <a:r>
              <a:t/>
            </a:r>
            <a:endParaRPr b="1" sz="1900"/>
          </a:p>
          <a:p>
            <a:pPr indent="0" lvl="0" marL="0" rtl="0" algn="l">
              <a:spcBef>
                <a:spcPts val="0"/>
              </a:spcBef>
              <a:spcAft>
                <a:spcPts val="0"/>
              </a:spcAft>
              <a:buNone/>
            </a:pPr>
            <a:r>
              <a:rPr b="1" lang="es" sz="1900"/>
              <a:t>T2 Recolección y selección de datos</a:t>
            </a:r>
            <a:endParaRPr b="1" sz="1900"/>
          </a:p>
          <a:p>
            <a:pPr indent="0" lvl="0" marL="0" rtl="0" algn="l">
              <a:spcBef>
                <a:spcPts val="0"/>
              </a:spcBef>
              <a:spcAft>
                <a:spcPts val="0"/>
              </a:spcAft>
              <a:buNone/>
            </a:pPr>
            <a:r>
              <a:t/>
            </a:r>
            <a:endParaRPr b="1" sz="1900"/>
          </a:p>
          <a:p>
            <a:pPr indent="0" lvl="0" marL="0" rtl="0" algn="l">
              <a:spcBef>
                <a:spcPts val="0"/>
              </a:spcBef>
              <a:spcAft>
                <a:spcPts val="0"/>
              </a:spcAft>
              <a:buNone/>
            </a:pPr>
            <a:r>
              <a:rPr b="1" lang="es" sz="1900"/>
              <a:t>T3 Preprocesamiento de datos</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b="1" lang="es" sz="1900"/>
              <a:t>T4 Identificación de patrones de fallo</a:t>
            </a:r>
            <a:endParaRPr sz="1900"/>
          </a:p>
        </p:txBody>
      </p:sp>
      <p:pic>
        <p:nvPicPr>
          <p:cNvPr id="377" name="Google Shape;377;p25"/>
          <p:cNvPicPr preferRelativeResize="0"/>
          <p:nvPr/>
        </p:nvPicPr>
        <p:blipFill>
          <a:blip r:embed="rId3">
            <a:alphaModFix/>
          </a:blip>
          <a:stretch>
            <a:fillRect/>
          </a:stretch>
        </p:blipFill>
        <p:spPr>
          <a:xfrm>
            <a:off x="6416788" y="705713"/>
            <a:ext cx="2619375" cy="1743075"/>
          </a:xfrm>
          <a:prstGeom prst="rect">
            <a:avLst/>
          </a:prstGeom>
          <a:noFill/>
          <a:ln>
            <a:noFill/>
          </a:ln>
        </p:spPr>
      </p:pic>
      <p:pic>
        <p:nvPicPr>
          <p:cNvPr id="378" name="Google Shape;378;p25"/>
          <p:cNvPicPr preferRelativeResize="0"/>
          <p:nvPr/>
        </p:nvPicPr>
        <p:blipFill>
          <a:blip r:embed="rId4">
            <a:alphaModFix/>
          </a:blip>
          <a:stretch>
            <a:fillRect/>
          </a:stretch>
        </p:blipFill>
        <p:spPr>
          <a:xfrm>
            <a:off x="6028050" y="3197563"/>
            <a:ext cx="2800350" cy="1628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6A5AF"/>
            </a:gs>
            <a:gs pos="100000">
              <a:srgbClr val="6E9CE7"/>
            </a:gs>
          </a:gsLst>
          <a:lin ang="5400012" scaled="0"/>
        </a:gradFill>
      </p:bgPr>
    </p:bg>
    <p:spTree>
      <p:nvGrpSpPr>
        <p:cNvPr id="382" name="Shape 382"/>
        <p:cNvGrpSpPr/>
        <p:nvPr/>
      </p:nvGrpSpPr>
      <p:grpSpPr>
        <a:xfrm>
          <a:off x="0" y="0"/>
          <a:ext cx="0" cy="0"/>
          <a:chOff x="0" y="0"/>
          <a:chExt cx="0" cy="0"/>
        </a:xfrm>
      </p:grpSpPr>
      <p:sp>
        <p:nvSpPr>
          <p:cNvPr id="383" name="Google Shape;383;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3200">
                <a:solidFill>
                  <a:schemeClr val="lt1"/>
                </a:solidFill>
                <a:latin typeface="Arial"/>
                <a:ea typeface="Arial"/>
                <a:cs typeface="Arial"/>
                <a:sym typeface="Arial"/>
              </a:rPr>
              <a:t>PROPUESTA  ALGORITMO</a:t>
            </a:r>
            <a:endParaRPr>
              <a:solidFill>
                <a:schemeClr val="lt1"/>
              </a:solidFill>
            </a:endParaRPr>
          </a:p>
        </p:txBody>
      </p:sp>
      <p:pic>
        <p:nvPicPr>
          <p:cNvPr id="384" name="Google Shape;384;p26"/>
          <p:cNvPicPr preferRelativeResize="0"/>
          <p:nvPr/>
        </p:nvPicPr>
        <p:blipFill>
          <a:blip r:embed="rId3">
            <a:alphaModFix/>
          </a:blip>
          <a:stretch>
            <a:fillRect/>
          </a:stretch>
        </p:blipFill>
        <p:spPr>
          <a:xfrm>
            <a:off x="551300" y="1445875"/>
            <a:ext cx="8004749" cy="3240824"/>
          </a:xfrm>
          <a:prstGeom prst="rect">
            <a:avLst/>
          </a:prstGeom>
          <a:noFill/>
          <a:ln>
            <a:noFill/>
          </a:ln>
        </p:spPr>
      </p:pic>
      <p:pic>
        <p:nvPicPr>
          <p:cNvPr id="385" name="Google Shape;385;p26"/>
          <p:cNvPicPr preferRelativeResize="0"/>
          <p:nvPr/>
        </p:nvPicPr>
        <p:blipFill>
          <a:blip r:embed="rId4">
            <a:alphaModFix/>
          </a:blip>
          <a:stretch>
            <a:fillRect/>
          </a:stretch>
        </p:blipFill>
        <p:spPr>
          <a:xfrm>
            <a:off x="2817425" y="3219850"/>
            <a:ext cx="3105150" cy="1466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6A5AF"/>
            </a:gs>
            <a:gs pos="100000">
              <a:srgbClr val="6E9CE7"/>
            </a:gs>
          </a:gsLst>
          <a:lin ang="5400012" scaled="0"/>
        </a:gradFill>
      </p:bgPr>
    </p:bg>
    <p:spTree>
      <p:nvGrpSpPr>
        <p:cNvPr id="389" name="Shape 389"/>
        <p:cNvGrpSpPr/>
        <p:nvPr/>
      </p:nvGrpSpPr>
      <p:grpSpPr>
        <a:xfrm>
          <a:off x="0" y="0"/>
          <a:ext cx="0" cy="0"/>
          <a:chOff x="0" y="0"/>
          <a:chExt cx="0" cy="0"/>
        </a:xfrm>
      </p:grpSpPr>
      <p:sp>
        <p:nvSpPr>
          <p:cNvPr id="390" name="Google Shape;390;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3200">
                <a:solidFill>
                  <a:schemeClr val="lt1"/>
                </a:solidFill>
                <a:latin typeface="Arial"/>
                <a:ea typeface="Arial"/>
                <a:cs typeface="Arial"/>
                <a:sym typeface="Arial"/>
              </a:rPr>
              <a:t>Visualización (Frontend)</a:t>
            </a:r>
            <a:r>
              <a:rPr b="0" lang="es" sz="3200">
                <a:solidFill>
                  <a:schemeClr val="lt1"/>
                </a:solidFill>
                <a:latin typeface="Arial"/>
                <a:ea typeface="Arial"/>
                <a:cs typeface="Arial"/>
                <a:sym typeface="Arial"/>
              </a:rPr>
              <a:t>:</a:t>
            </a:r>
            <a:endParaRPr sz="1600">
              <a:solidFill>
                <a:schemeClr val="lt1"/>
              </a:solidFill>
            </a:endParaRPr>
          </a:p>
        </p:txBody>
      </p:sp>
      <p:pic>
        <p:nvPicPr>
          <p:cNvPr id="391" name="Google Shape;391;p27"/>
          <p:cNvPicPr preferRelativeResize="0"/>
          <p:nvPr/>
        </p:nvPicPr>
        <p:blipFill>
          <a:blip r:embed="rId3">
            <a:alphaModFix/>
          </a:blip>
          <a:stretch>
            <a:fillRect/>
          </a:stretch>
        </p:blipFill>
        <p:spPr>
          <a:xfrm>
            <a:off x="530325" y="1456375"/>
            <a:ext cx="8302550" cy="3447875"/>
          </a:xfrm>
          <a:prstGeom prst="rect">
            <a:avLst/>
          </a:prstGeom>
          <a:noFill/>
          <a:ln>
            <a:noFill/>
          </a:ln>
        </p:spPr>
      </p:pic>
      <p:pic>
        <p:nvPicPr>
          <p:cNvPr id="392" name="Google Shape;392;p27"/>
          <p:cNvPicPr preferRelativeResize="0"/>
          <p:nvPr/>
        </p:nvPicPr>
        <p:blipFill rotWithShape="1">
          <a:blip r:embed="rId4">
            <a:alphaModFix/>
          </a:blip>
          <a:srcRect b="0" l="0" r="0" t="62145"/>
          <a:stretch/>
        </p:blipFill>
        <p:spPr>
          <a:xfrm>
            <a:off x="6476925" y="3117092"/>
            <a:ext cx="1857375" cy="1554050"/>
          </a:xfrm>
          <a:prstGeom prst="rect">
            <a:avLst/>
          </a:prstGeom>
          <a:noFill/>
          <a:ln>
            <a:noFill/>
          </a:ln>
        </p:spPr>
      </p:pic>
      <p:pic>
        <p:nvPicPr>
          <p:cNvPr id="393" name="Google Shape;393;p27"/>
          <p:cNvPicPr preferRelativeResize="0"/>
          <p:nvPr/>
        </p:nvPicPr>
        <p:blipFill rotWithShape="1">
          <a:blip r:embed="rId4">
            <a:alphaModFix/>
          </a:blip>
          <a:srcRect b="37402" l="0" r="0" t="0"/>
          <a:stretch/>
        </p:blipFill>
        <p:spPr>
          <a:xfrm>
            <a:off x="3890373" y="2831624"/>
            <a:ext cx="1607625" cy="2224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6A5AF"/>
            </a:gs>
            <a:gs pos="100000">
              <a:srgbClr val="6E9CE7"/>
            </a:gs>
          </a:gsLst>
          <a:lin ang="5400012" scaled="0"/>
        </a:gradFill>
      </p:bgPr>
    </p:bg>
    <p:spTree>
      <p:nvGrpSpPr>
        <p:cNvPr id="397" name="Shape 397"/>
        <p:cNvGrpSpPr/>
        <p:nvPr/>
      </p:nvGrpSpPr>
      <p:grpSpPr>
        <a:xfrm>
          <a:off x="0" y="0"/>
          <a:ext cx="0" cy="0"/>
          <a:chOff x="0" y="0"/>
          <a:chExt cx="0" cy="0"/>
        </a:xfrm>
      </p:grpSpPr>
      <p:sp>
        <p:nvSpPr>
          <p:cNvPr id="398" name="Google Shape;398;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700">
                <a:solidFill>
                  <a:schemeClr val="lt1"/>
                </a:solidFill>
                <a:latin typeface="Arial"/>
                <a:ea typeface="Arial"/>
                <a:cs typeface="Arial"/>
                <a:sym typeface="Arial"/>
              </a:rPr>
              <a:t>DISEÑO VISUAL</a:t>
            </a:r>
            <a:endParaRPr sz="2300">
              <a:solidFill>
                <a:schemeClr val="lt1"/>
              </a:solidFill>
            </a:endParaRPr>
          </a:p>
        </p:txBody>
      </p:sp>
      <p:sp>
        <p:nvSpPr>
          <p:cNvPr id="399" name="Google Shape;399;p28"/>
          <p:cNvSpPr txBox="1"/>
          <p:nvPr/>
        </p:nvSpPr>
        <p:spPr>
          <a:xfrm>
            <a:off x="393025" y="1423325"/>
            <a:ext cx="7614300" cy="30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t>Interfaz de usuario (UI)</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rPr b="1" lang="es" sz="2000"/>
              <a:t>Experiencia de usuario (UX)</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rPr b="1" lang="es" sz="2000"/>
              <a:t>Prototipo de diseño</a:t>
            </a:r>
            <a:endParaRPr b="1" sz="2000"/>
          </a:p>
        </p:txBody>
      </p:sp>
      <p:pic>
        <p:nvPicPr>
          <p:cNvPr id="400" name="Google Shape;400;p28"/>
          <p:cNvPicPr preferRelativeResize="0"/>
          <p:nvPr/>
        </p:nvPicPr>
        <p:blipFill rotWithShape="1">
          <a:blip r:embed="rId3">
            <a:alphaModFix/>
          </a:blip>
          <a:srcRect b="0" l="6015" r="7681" t="14185"/>
          <a:stretch/>
        </p:blipFill>
        <p:spPr>
          <a:xfrm>
            <a:off x="4727400" y="1423325"/>
            <a:ext cx="3870374" cy="2565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6A5AF"/>
            </a:gs>
            <a:gs pos="100000">
              <a:srgbClr val="6E9CE7"/>
            </a:gs>
          </a:gsLst>
          <a:lin ang="5400012" scaled="0"/>
        </a:gradFill>
      </p:bgPr>
    </p:bg>
    <p:spTree>
      <p:nvGrpSpPr>
        <p:cNvPr id="404" name="Shape 404"/>
        <p:cNvGrpSpPr/>
        <p:nvPr/>
      </p:nvGrpSpPr>
      <p:grpSpPr>
        <a:xfrm>
          <a:off x="0" y="0"/>
          <a:ext cx="0" cy="0"/>
          <a:chOff x="0" y="0"/>
          <a:chExt cx="0" cy="0"/>
        </a:xfrm>
      </p:grpSpPr>
      <p:sp>
        <p:nvSpPr>
          <p:cNvPr id="405" name="Google Shape;405;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500">
                <a:solidFill>
                  <a:schemeClr val="lt1"/>
                </a:solidFill>
                <a:latin typeface="Arial"/>
                <a:ea typeface="Arial"/>
                <a:cs typeface="Arial"/>
                <a:sym typeface="Arial"/>
              </a:rPr>
              <a:t>RESULTADOS: CASOS DE ESTUDIO</a:t>
            </a:r>
            <a:endParaRPr sz="2500">
              <a:solidFill>
                <a:schemeClr val="lt1"/>
              </a:solidFill>
            </a:endParaRPr>
          </a:p>
        </p:txBody>
      </p:sp>
      <p:pic>
        <p:nvPicPr>
          <p:cNvPr id="406" name="Google Shape;406;p29"/>
          <p:cNvPicPr preferRelativeResize="0"/>
          <p:nvPr/>
        </p:nvPicPr>
        <p:blipFill>
          <a:blip r:embed="rId3">
            <a:alphaModFix/>
          </a:blip>
          <a:stretch>
            <a:fillRect/>
          </a:stretch>
        </p:blipFill>
        <p:spPr>
          <a:xfrm>
            <a:off x="152400" y="1282800"/>
            <a:ext cx="8729049" cy="3708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6A5AF"/>
            </a:gs>
            <a:gs pos="100000">
              <a:srgbClr val="6E9CE7"/>
            </a:gs>
          </a:gsLst>
          <a:lin ang="5400012" scaled="0"/>
        </a:gradFill>
      </p:bgPr>
    </p:bg>
    <p:spTree>
      <p:nvGrpSpPr>
        <p:cNvPr id="410" name="Shape 410"/>
        <p:cNvGrpSpPr/>
        <p:nvPr/>
      </p:nvGrpSpPr>
      <p:grpSpPr>
        <a:xfrm>
          <a:off x="0" y="0"/>
          <a:ext cx="0" cy="0"/>
          <a:chOff x="0" y="0"/>
          <a:chExt cx="0" cy="0"/>
        </a:xfrm>
      </p:grpSpPr>
      <p:sp>
        <p:nvSpPr>
          <p:cNvPr id="411" name="Google Shape;411;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500">
                <a:solidFill>
                  <a:schemeClr val="lt1"/>
                </a:solidFill>
                <a:latin typeface="Arial"/>
                <a:ea typeface="Arial"/>
                <a:cs typeface="Arial"/>
                <a:sym typeface="Arial"/>
              </a:rPr>
              <a:t>RESULTADOS: CASOS DE ESTUDIO</a:t>
            </a:r>
            <a:endParaRPr sz="2500">
              <a:solidFill>
                <a:schemeClr val="lt1"/>
              </a:solidFill>
            </a:endParaRPr>
          </a:p>
        </p:txBody>
      </p:sp>
      <p:pic>
        <p:nvPicPr>
          <p:cNvPr id="412" name="Google Shape;412;p30"/>
          <p:cNvPicPr preferRelativeResize="0"/>
          <p:nvPr/>
        </p:nvPicPr>
        <p:blipFill>
          <a:blip r:embed="rId3">
            <a:alphaModFix/>
          </a:blip>
          <a:stretch>
            <a:fillRect/>
          </a:stretch>
        </p:blipFill>
        <p:spPr>
          <a:xfrm>
            <a:off x="1748713" y="1421950"/>
            <a:ext cx="5984337" cy="3240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6A5AF"/>
            </a:gs>
            <a:gs pos="100000">
              <a:srgbClr val="6E9CE7"/>
            </a:gs>
          </a:gsLst>
          <a:lin ang="5400012" scaled="0"/>
        </a:gradFill>
      </p:bgPr>
    </p:bg>
    <p:spTree>
      <p:nvGrpSpPr>
        <p:cNvPr id="416" name="Shape 416"/>
        <p:cNvGrpSpPr/>
        <p:nvPr/>
      </p:nvGrpSpPr>
      <p:grpSpPr>
        <a:xfrm>
          <a:off x="0" y="0"/>
          <a:ext cx="0" cy="0"/>
          <a:chOff x="0" y="0"/>
          <a:chExt cx="0" cy="0"/>
        </a:xfrm>
      </p:grpSpPr>
      <p:pic>
        <p:nvPicPr>
          <p:cNvPr id="417" name="Google Shape;417;p31"/>
          <p:cNvPicPr preferRelativeResize="0"/>
          <p:nvPr/>
        </p:nvPicPr>
        <p:blipFill>
          <a:blip r:embed="rId3">
            <a:alphaModFix/>
          </a:blip>
          <a:stretch>
            <a:fillRect/>
          </a:stretch>
        </p:blipFill>
        <p:spPr>
          <a:xfrm>
            <a:off x="152400" y="687750"/>
            <a:ext cx="8839202" cy="349514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6A5AF"/>
            </a:gs>
            <a:gs pos="100000">
              <a:srgbClr val="6E9CE7"/>
            </a:gs>
          </a:gsLst>
          <a:lin ang="5400012" scaled="0"/>
        </a:gradFill>
      </p:bgPr>
    </p:bg>
    <p:spTree>
      <p:nvGrpSpPr>
        <p:cNvPr id="285" name="Shape 285"/>
        <p:cNvGrpSpPr/>
        <p:nvPr/>
      </p:nvGrpSpPr>
      <p:grpSpPr>
        <a:xfrm>
          <a:off x="0" y="0"/>
          <a:ext cx="0" cy="0"/>
          <a:chOff x="0" y="0"/>
          <a:chExt cx="0" cy="0"/>
        </a:xfrm>
      </p:grpSpPr>
      <p:sp>
        <p:nvSpPr>
          <p:cNvPr id="286" name="Google Shape;286;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chemeClr val="lt1"/>
                </a:solidFill>
              </a:rPr>
              <a:t>ÍNDICE</a:t>
            </a:r>
            <a:endParaRPr>
              <a:solidFill>
                <a:schemeClr val="lt1"/>
              </a:solidFill>
            </a:endParaRPr>
          </a:p>
        </p:txBody>
      </p:sp>
      <p:sp>
        <p:nvSpPr>
          <p:cNvPr id="287" name="Google Shape;287;p14"/>
          <p:cNvSpPr txBox="1"/>
          <p:nvPr>
            <p:ph idx="1" type="body"/>
          </p:nvPr>
        </p:nvSpPr>
        <p:spPr>
          <a:xfrm>
            <a:off x="580350" y="1787150"/>
            <a:ext cx="42729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AutoNum type="arabicPeriod"/>
            </a:pPr>
            <a:r>
              <a:rPr b="1" lang="es" sz="1800">
                <a:solidFill>
                  <a:schemeClr val="lt1"/>
                </a:solidFill>
              </a:rPr>
              <a:t>INTRODUCCIÓN</a:t>
            </a:r>
            <a:endParaRPr b="1" sz="1800">
              <a:solidFill>
                <a:schemeClr val="lt1"/>
              </a:solidFill>
            </a:endParaRPr>
          </a:p>
          <a:p>
            <a:pPr indent="-342900" lvl="0" marL="457200" rtl="0" algn="l">
              <a:spcBef>
                <a:spcPts val="0"/>
              </a:spcBef>
              <a:spcAft>
                <a:spcPts val="0"/>
              </a:spcAft>
              <a:buClr>
                <a:schemeClr val="lt1"/>
              </a:buClr>
              <a:buSzPts val="1800"/>
              <a:buAutoNum type="arabicPeriod"/>
            </a:pPr>
            <a:r>
              <a:rPr b="1" lang="es" sz="1800">
                <a:solidFill>
                  <a:schemeClr val="lt1"/>
                </a:solidFill>
              </a:rPr>
              <a:t>PROBLEMA</a:t>
            </a:r>
            <a:endParaRPr b="1" sz="1800">
              <a:solidFill>
                <a:schemeClr val="lt1"/>
              </a:solidFill>
            </a:endParaRPr>
          </a:p>
          <a:p>
            <a:pPr indent="-342900" lvl="0" marL="457200" rtl="0" algn="l">
              <a:spcBef>
                <a:spcPts val="0"/>
              </a:spcBef>
              <a:spcAft>
                <a:spcPts val="0"/>
              </a:spcAft>
              <a:buClr>
                <a:schemeClr val="lt1"/>
              </a:buClr>
              <a:buSzPts val="1800"/>
              <a:buAutoNum type="arabicPeriod"/>
            </a:pPr>
            <a:r>
              <a:rPr b="1" lang="es" sz="1800">
                <a:solidFill>
                  <a:schemeClr val="lt1"/>
                </a:solidFill>
              </a:rPr>
              <a:t>MARCO </a:t>
            </a:r>
            <a:r>
              <a:rPr b="1" lang="es" sz="1800">
                <a:solidFill>
                  <a:schemeClr val="lt1"/>
                </a:solidFill>
              </a:rPr>
              <a:t>TEÓRICO</a:t>
            </a:r>
            <a:endParaRPr b="1" sz="1800">
              <a:solidFill>
                <a:schemeClr val="lt1"/>
              </a:solidFill>
            </a:endParaRPr>
          </a:p>
          <a:p>
            <a:pPr indent="-342900" lvl="0" marL="457200" rtl="0" algn="l">
              <a:spcBef>
                <a:spcPts val="0"/>
              </a:spcBef>
              <a:spcAft>
                <a:spcPts val="0"/>
              </a:spcAft>
              <a:buClr>
                <a:schemeClr val="lt1"/>
              </a:buClr>
              <a:buSzPts val="1800"/>
              <a:buAutoNum type="arabicPeriod"/>
            </a:pPr>
            <a:r>
              <a:rPr b="1" lang="es" sz="1800">
                <a:solidFill>
                  <a:schemeClr val="lt1"/>
                </a:solidFill>
              </a:rPr>
              <a:t>TRABAJOS RELACIONADOS</a:t>
            </a:r>
            <a:endParaRPr b="1" sz="1800">
              <a:solidFill>
                <a:schemeClr val="lt1"/>
              </a:solidFill>
            </a:endParaRPr>
          </a:p>
          <a:p>
            <a:pPr indent="-342900" lvl="0" marL="457200" rtl="0" algn="l">
              <a:spcBef>
                <a:spcPts val="0"/>
              </a:spcBef>
              <a:spcAft>
                <a:spcPts val="0"/>
              </a:spcAft>
              <a:buClr>
                <a:schemeClr val="lt1"/>
              </a:buClr>
              <a:buSzPts val="1800"/>
              <a:buAutoNum type="arabicPeriod"/>
            </a:pPr>
            <a:r>
              <a:rPr b="1" lang="es" sz="1800">
                <a:solidFill>
                  <a:schemeClr val="lt1"/>
                </a:solidFill>
              </a:rPr>
              <a:t>VISIÓN</a:t>
            </a:r>
            <a:r>
              <a:rPr b="1" lang="es" sz="1800">
                <a:solidFill>
                  <a:schemeClr val="lt1"/>
                </a:solidFill>
              </a:rPr>
              <a:t> GENERAL DEL SISTEMA</a:t>
            </a:r>
            <a:endParaRPr b="1" sz="1800">
              <a:solidFill>
                <a:schemeClr val="lt1"/>
              </a:solidFill>
            </a:endParaRPr>
          </a:p>
          <a:p>
            <a:pPr indent="-342900" lvl="0" marL="457200" rtl="0" algn="l">
              <a:spcBef>
                <a:spcPts val="0"/>
              </a:spcBef>
              <a:spcAft>
                <a:spcPts val="0"/>
              </a:spcAft>
              <a:buClr>
                <a:schemeClr val="lt1"/>
              </a:buClr>
              <a:buSzPts val="1800"/>
              <a:buAutoNum type="arabicPeriod"/>
            </a:pPr>
            <a:r>
              <a:rPr b="1" lang="es" sz="1800">
                <a:solidFill>
                  <a:schemeClr val="lt1"/>
                </a:solidFill>
              </a:rPr>
              <a:t>RESULTADOS</a:t>
            </a:r>
            <a:endParaRPr b="1" sz="1800">
              <a:solidFill>
                <a:schemeClr val="lt1"/>
              </a:solidFill>
            </a:endParaRPr>
          </a:p>
          <a:p>
            <a:pPr indent="-342900" lvl="0" marL="457200" rtl="0" algn="l">
              <a:spcBef>
                <a:spcPts val="0"/>
              </a:spcBef>
              <a:spcAft>
                <a:spcPts val="0"/>
              </a:spcAft>
              <a:buClr>
                <a:schemeClr val="lt1"/>
              </a:buClr>
              <a:buSzPts val="1800"/>
              <a:buAutoNum type="arabicPeriod"/>
            </a:pPr>
            <a:r>
              <a:rPr b="1" lang="es" sz="1800">
                <a:solidFill>
                  <a:schemeClr val="lt1"/>
                </a:solidFill>
              </a:rPr>
              <a:t>DISCUSIONES</a:t>
            </a:r>
            <a:endParaRPr b="1" sz="1800">
              <a:solidFill>
                <a:schemeClr val="lt1"/>
              </a:solidFill>
            </a:endParaRPr>
          </a:p>
          <a:p>
            <a:pPr indent="-342900" lvl="0" marL="457200" rtl="0" algn="l">
              <a:spcBef>
                <a:spcPts val="0"/>
              </a:spcBef>
              <a:spcAft>
                <a:spcPts val="0"/>
              </a:spcAft>
              <a:buClr>
                <a:schemeClr val="lt1"/>
              </a:buClr>
              <a:buSzPts val="1800"/>
              <a:buAutoNum type="arabicPeriod"/>
            </a:pPr>
            <a:r>
              <a:rPr b="1" lang="es" sz="1800">
                <a:solidFill>
                  <a:schemeClr val="lt1"/>
                </a:solidFill>
              </a:rPr>
              <a:t>CONCLUSIONES</a:t>
            </a:r>
            <a:endParaRPr b="1" sz="1800">
              <a:solidFill>
                <a:schemeClr val="lt1"/>
              </a:solidFill>
            </a:endParaRPr>
          </a:p>
        </p:txBody>
      </p:sp>
      <p:pic>
        <p:nvPicPr>
          <p:cNvPr id="288" name="Google Shape;288;p14"/>
          <p:cNvPicPr preferRelativeResize="0"/>
          <p:nvPr/>
        </p:nvPicPr>
        <p:blipFill>
          <a:blip r:embed="rId3">
            <a:alphaModFix/>
          </a:blip>
          <a:stretch>
            <a:fillRect/>
          </a:stretch>
        </p:blipFill>
        <p:spPr>
          <a:xfrm>
            <a:off x="5085000" y="1935575"/>
            <a:ext cx="3668400" cy="21620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6A5AF"/>
            </a:gs>
            <a:gs pos="100000">
              <a:srgbClr val="6E9CE7"/>
            </a:gs>
          </a:gsLst>
          <a:lin ang="5400012" scaled="0"/>
        </a:gradFill>
      </p:bgPr>
    </p:bg>
    <p:spTree>
      <p:nvGrpSpPr>
        <p:cNvPr id="421" name="Shape 421"/>
        <p:cNvGrpSpPr/>
        <p:nvPr/>
      </p:nvGrpSpPr>
      <p:grpSpPr>
        <a:xfrm>
          <a:off x="0" y="0"/>
          <a:ext cx="0" cy="0"/>
          <a:chOff x="0" y="0"/>
          <a:chExt cx="0" cy="0"/>
        </a:xfrm>
      </p:grpSpPr>
      <p:pic>
        <p:nvPicPr>
          <p:cNvPr id="422" name="Google Shape;422;p32"/>
          <p:cNvPicPr preferRelativeResize="0"/>
          <p:nvPr/>
        </p:nvPicPr>
        <p:blipFill>
          <a:blip r:embed="rId3">
            <a:alphaModFix/>
          </a:blip>
          <a:stretch>
            <a:fillRect/>
          </a:stretch>
        </p:blipFill>
        <p:spPr>
          <a:xfrm>
            <a:off x="152400" y="152400"/>
            <a:ext cx="8561922" cy="4838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6A5AF"/>
            </a:gs>
            <a:gs pos="100000">
              <a:srgbClr val="6E9CE7"/>
            </a:gs>
          </a:gsLst>
          <a:lin ang="5400012" scaled="0"/>
        </a:gradFill>
      </p:bgPr>
    </p:bg>
    <p:spTree>
      <p:nvGrpSpPr>
        <p:cNvPr id="426" name="Shape 426"/>
        <p:cNvGrpSpPr/>
        <p:nvPr/>
      </p:nvGrpSpPr>
      <p:grpSpPr>
        <a:xfrm>
          <a:off x="0" y="0"/>
          <a:ext cx="0" cy="0"/>
          <a:chOff x="0" y="0"/>
          <a:chExt cx="0" cy="0"/>
        </a:xfrm>
      </p:grpSpPr>
      <p:pic>
        <p:nvPicPr>
          <p:cNvPr id="427" name="Google Shape;427;p33"/>
          <p:cNvPicPr preferRelativeResize="0"/>
          <p:nvPr/>
        </p:nvPicPr>
        <p:blipFill>
          <a:blip r:embed="rId3">
            <a:alphaModFix/>
          </a:blip>
          <a:stretch>
            <a:fillRect/>
          </a:stretch>
        </p:blipFill>
        <p:spPr>
          <a:xfrm>
            <a:off x="152400" y="152400"/>
            <a:ext cx="8839200" cy="458602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6A5AF"/>
            </a:gs>
            <a:gs pos="100000">
              <a:srgbClr val="6E9CE7"/>
            </a:gs>
          </a:gsLst>
          <a:lin ang="5400012" scaled="0"/>
        </a:gradFill>
      </p:bgPr>
    </p:bg>
    <p:spTree>
      <p:nvGrpSpPr>
        <p:cNvPr id="431" name="Shape 431"/>
        <p:cNvGrpSpPr/>
        <p:nvPr/>
      </p:nvGrpSpPr>
      <p:grpSpPr>
        <a:xfrm>
          <a:off x="0" y="0"/>
          <a:ext cx="0" cy="0"/>
          <a:chOff x="0" y="0"/>
          <a:chExt cx="0" cy="0"/>
        </a:xfrm>
      </p:grpSpPr>
      <p:pic>
        <p:nvPicPr>
          <p:cNvPr id="432" name="Google Shape;432;p34"/>
          <p:cNvPicPr preferRelativeResize="0"/>
          <p:nvPr/>
        </p:nvPicPr>
        <p:blipFill>
          <a:blip r:embed="rId3">
            <a:alphaModFix/>
          </a:blip>
          <a:stretch>
            <a:fillRect/>
          </a:stretch>
        </p:blipFill>
        <p:spPr>
          <a:xfrm>
            <a:off x="0" y="74750"/>
            <a:ext cx="9144000" cy="465887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6A5AF"/>
            </a:gs>
            <a:gs pos="100000">
              <a:srgbClr val="6E9CE7"/>
            </a:gs>
          </a:gsLst>
          <a:lin ang="5400012" scaled="0"/>
        </a:gradFill>
      </p:bgPr>
    </p:bg>
    <p:spTree>
      <p:nvGrpSpPr>
        <p:cNvPr id="436" name="Shape 436"/>
        <p:cNvGrpSpPr/>
        <p:nvPr/>
      </p:nvGrpSpPr>
      <p:grpSpPr>
        <a:xfrm>
          <a:off x="0" y="0"/>
          <a:ext cx="0" cy="0"/>
          <a:chOff x="0" y="0"/>
          <a:chExt cx="0" cy="0"/>
        </a:xfrm>
      </p:grpSpPr>
      <p:sp>
        <p:nvSpPr>
          <p:cNvPr id="437" name="Google Shape;437;p3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chemeClr val="lt1"/>
                </a:solidFill>
              </a:rPr>
              <a:t>6. RESULTADOS</a:t>
            </a:r>
            <a:endParaRPr>
              <a:solidFill>
                <a:schemeClr val="lt1"/>
              </a:solidFill>
            </a:endParaRPr>
          </a:p>
        </p:txBody>
      </p:sp>
      <p:pic>
        <p:nvPicPr>
          <p:cNvPr id="438" name="Google Shape;438;p35"/>
          <p:cNvPicPr preferRelativeResize="0"/>
          <p:nvPr/>
        </p:nvPicPr>
        <p:blipFill>
          <a:blip r:embed="rId3">
            <a:alphaModFix/>
          </a:blip>
          <a:stretch>
            <a:fillRect/>
          </a:stretch>
        </p:blipFill>
        <p:spPr>
          <a:xfrm>
            <a:off x="2490350" y="1333175"/>
            <a:ext cx="6409809" cy="3545625"/>
          </a:xfrm>
          <a:prstGeom prst="rect">
            <a:avLst/>
          </a:prstGeom>
          <a:noFill/>
          <a:ln>
            <a:noFill/>
          </a:ln>
        </p:spPr>
      </p:pic>
      <p:sp>
        <p:nvSpPr>
          <p:cNvPr id="439" name="Google Shape;439;p35"/>
          <p:cNvSpPr txBox="1"/>
          <p:nvPr/>
        </p:nvSpPr>
        <p:spPr>
          <a:xfrm>
            <a:off x="521325" y="2992650"/>
            <a:ext cx="1517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Nunito"/>
                <a:ea typeface="Nunito"/>
                <a:cs typeface="Nunito"/>
                <a:sym typeface="Nunito"/>
              </a:rPr>
              <a:t>DASHBOARD</a:t>
            </a:r>
            <a:endParaRPr b="1" sz="1300">
              <a:solidFill>
                <a:schemeClr val="lt1"/>
              </a:solidFill>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6A5AF"/>
            </a:gs>
            <a:gs pos="100000">
              <a:srgbClr val="6E9CE7"/>
            </a:gs>
          </a:gsLst>
          <a:lin ang="5400012" scaled="0"/>
        </a:gradFill>
      </p:bgPr>
    </p:bg>
    <p:spTree>
      <p:nvGrpSpPr>
        <p:cNvPr id="443" name="Shape 443"/>
        <p:cNvGrpSpPr/>
        <p:nvPr/>
      </p:nvGrpSpPr>
      <p:grpSpPr>
        <a:xfrm>
          <a:off x="0" y="0"/>
          <a:ext cx="0" cy="0"/>
          <a:chOff x="0" y="0"/>
          <a:chExt cx="0" cy="0"/>
        </a:xfrm>
      </p:grpSpPr>
      <p:sp>
        <p:nvSpPr>
          <p:cNvPr id="444" name="Google Shape;444;p3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chemeClr val="lt1"/>
                </a:solidFill>
              </a:rPr>
              <a:t>6. RESULTADOS - DASHBOARD</a:t>
            </a:r>
            <a:endParaRPr>
              <a:solidFill>
                <a:schemeClr val="lt1"/>
              </a:solidFill>
            </a:endParaRPr>
          </a:p>
        </p:txBody>
      </p:sp>
      <p:pic>
        <p:nvPicPr>
          <p:cNvPr id="445" name="Google Shape;445;p36"/>
          <p:cNvPicPr preferRelativeResize="0"/>
          <p:nvPr/>
        </p:nvPicPr>
        <p:blipFill>
          <a:blip r:embed="rId3">
            <a:alphaModFix/>
          </a:blip>
          <a:stretch>
            <a:fillRect/>
          </a:stretch>
        </p:blipFill>
        <p:spPr>
          <a:xfrm>
            <a:off x="2093575" y="1390975"/>
            <a:ext cx="4956841" cy="3240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6A5AF"/>
            </a:gs>
            <a:gs pos="100000">
              <a:srgbClr val="6E9CE7"/>
            </a:gs>
          </a:gsLst>
          <a:lin ang="5400012" scaled="0"/>
        </a:gradFill>
      </p:bgPr>
    </p:bg>
    <p:spTree>
      <p:nvGrpSpPr>
        <p:cNvPr id="449" name="Shape 449"/>
        <p:cNvGrpSpPr/>
        <p:nvPr/>
      </p:nvGrpSpPr>
      <p:grpSpPr>
        <a:xfrm>
          <a:off x="0" y="0"/>
          <a:ext cx="0" cy="0"/>
          <a:chOff x="0" y="0"/>
          <a:chExt cx="0" cy="0"/>
        </a:xfrm>
      </p:grpSpPr>
      <p:sp>
        <p:nvSpPr>
          <p:cNvPr id="450" name="Google Shape;450;p37"/>
          <p:cNvSpPr txBox="1"/>
          <p:nvPr>
            <p:ph type="title"/>
          </p:nvPr>
        </p:nvSpPr>
        <p:spPr>
          <a:xfrm>
            <a:off x="1303800" y="598575"/>
            <a:ext cx="7030500" cy="541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chemeClr val="lt1"/>
                </a:solidFill>
              </a:rPr>
              <a:t>7</a:t>
            </a:r>
            <a:r>
              <a:rPr lang="es">
                <a:solidFill>
                  <a:schemeClr val="lt1"/>
                </a:solidFill>
              </a:rPr>
              <a:t>. DISCUSIONES</a:t>
            </a:r>
            <a:endParaRPr>
              <a:solidFill>
                <a:schemeClr val="lt1"/>
              </a:solidFill>
            </a:endParaRPr>
          </a:p>
        </p:txBody>
      </p:sp>
      <p:grpSp>
        <p:nvGrpSpPr>
          <p:cNvPr id="451" name="Google Shape;451;p37"/>
          <p:cNvGrpSpPr/>
          <p:nvPr/>
        </p:nvGrpSpPr>
        <p:grpSpPr>
          <a:xfrm>
            <a:off x="184461" y="1511475"/>
            <a:ext cx="3227290" cy="2547000"/>
            <a:chOff x="1293736" y="1258050"/>
            <a:chExt cx="3227290" cy="2547000"/>
          </a:xfrm>
        </p:grpSpPr>
        <p:sp>
          <p:nvSpPr>
            <p:cNvPr id="452" name="Google Shape;452;p37"/>
            <p:cNvSpPr/>
            <p:nvPr/>
          </p:nvSpPr>
          <p:spPr>
            <a:xfrm rot="2700000">
              <a:off x="2286374" y="1011412"/>
              <a:ext cx="561726" cy="3040276"/>
            </a:xfrm>
            <a:prstGeom prst="roundRect">
              <a:avLst>
                <a:gd fmla="val 50000" name="adj"/>
              </a:avLst>
            </a:prstGeom>
            <a:solidFill>
              <a:srgbClr val="094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7"/>
            <p:cNvSpPr/>
            <p:nvPr/>
          </p:nvSpPr>
          <p:spPr>
            <a:xfrm>
              <a:off x="151075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rgbClr val="0942A1"/>
                  </a:solidFill>
                  <a:latin typeface="Roboto"/>
                  <a:ea typeface="Roboto"/>
                  <a:cs typeface="Roboto"/>
                  <a:sym typeface="Roboto"/>
                </a:rPr>
                <a:t>1</a:t>
              </a:r>
              <a:endParaRPr b="1" sz="1200">
                <a:solidFill>
                  <a:srgbClr val="0942A1"/>
                </a:solidFill>
                <a:latin typeface="Roboto"/>
                <a:ea typeface="Roboto"/>
                <a:cs typeface="Roboto"/>
                <a:sym typeface="Roboto"/>
              </a:endParaRPr>
            </a:p>
          </p:txBody>
        </p:sp>
        <p:sp>
          <p:nvSpPr>
            <p:cNvPr id="454" name="Google Shape;454;p37"/>
            <p:cNvSpPr txBox="1"/>
            <p:nvPr/>
          </p:nvSpPr>
          <p:spPr>
            <a:xfrm rot="-2700000">
              <a:off x="1501398" y="2241353"/>
              <a:ext cx="2332604" cy="393293"/>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s" sz="1200">
                  <a:solidFill>
                    <a:schemeClr val="lt1"/>
                  </a:solidFill>
                  <a:latin typeface="Times New Roman"/>
                  <a:ea typeface="Times New Roman"/>
                  <a:cs typeface="Times New Roman"/>
                  <a:sym typeface="Times New Roman"/>
                </a:rPr>
                <a:t>Discusión de resultados</a:t>
              </a:r>
              <a:endParaRPr b="1" sz="800">
                <a:solidFill>
                  <a:schemeClr val="lt1"/>
                </a:solidFill>
                <a:latin typeface="Roboto"/>
                <a:ea typeface="Roboto"/>
                <a:cs typeface="Roboto"/>
                <a:sym typeface="Roboto"/>
              </a:endParaRPr>
            </a:p>
          </p:txBody>
        </p:sp>
        <p:sp>
          <p:nvSpPr>
            <p:cNvPr id="455" name="Google Shape;455;p37"/>
            <p:cNvSpPr txBox="1"/>
            <p:nvPr/>
          </p:nvSpPr>
          <p:spPr>
            <a:xfrm rot="-2700000">
              <a:off x="1855952" y="2300189"/>
              <a:ext cx="2912149"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s" sz="800">
                  <a:solidFill>
                    <a:schemeClr val="lt1"/>
                  </a:solidFill>
                  <a:latin typeface="Roboto"/>
                  <a:ea typeface="Roboto"/>
                  <a:cs typeface="Roboto"/>
                  <a:sym typeface="Roboto"/>
                </a:rPr>
                <a:t>El modelo XGBoost fue el que mejor efectividad obtuvo de todos los algoritmos. La calidad de los datos es buena, pero se tuvo que aplicar ingeniería de características para que ésta data pueda ser útil a la hora de procesarla en el modelo</a:t>
              </a:r>
              <a:endParaRPr b="1" sz="800">
                <a:solidFill>
                  <a:schemeClr val="lt1"/>
                </a:solidFill>
                <a:latin typeface="Roboto"/>
                <a:ea typeface="Roboto"/>
                <a:cs typeface="Roboto"/>
                <a:sym typeface="Roboto"/>
              </a:endParaRPr>
            </a:p>
          </p:txBody>
        </p:sp>
      </p:grpSp>
      <p:grpSp>
        <p:nvGrpSpPr>
          <p:cNvPr id="456" name="Google Shape;456;p37"/>
          <p:cNvGrpSpPr/>
          <p:nvPr/>
        </p:nvGrpSpPr>
        <p:grpSpPr>
          <a:xfrm>
            <a:off x="2094683" y="1511475"/>
            <a:ext cx="3299894" cy="2547000"/>
            <a:chOff x="3203958" y="1258050"/>
            <a:chExt cx="3299894" cy="2547000"/>
          </a:xfrm>
        </p:grpSpPr>
        <p:sp>
          <p:nvSpPr>
            <p:cNvPr id="457" name="Google Shape;457;p37"/>
            <p:cNvSpPr/>
            <p:nvPr/>
          </p:nvSpPr>
          <p:spPr>
            <a:xfrm rot="2700000">
              <a:off x="4196595" y="1011412"/>
              <a:ext cx="561726" cy="3040276"/>
            </a:xfrm>
            <a:prstGeom prst="roundRect">
              <a:avLst>
                <a:gd fmla="val 50000" name="adj"/>
              </a:avLst>
            </a:prstGeom>
            <a:solidFill>
              <a:srgbClr val="0D5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7"/>
            <p:cNvSpPr/>
            <p:nvPr/>
          </p:nvSpPr>
          <p:spPr>
            <a:xfrm>
              <a:off x="3420974"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rgbClr val="0D5CDF"/>
                  </a:solidFill>
                  <a:latin typeface="Roboto"/>
                  <a:ea typeface="Roboto"/>
                  <a:cs typeface="Roboto"/>
                  <a:sym typeface="Roboto"/>
                </a:rPr>
                <a:t>2</a:t>
              </a:r>
              <a:endParaRPr b="1" sz="1200">
                <a:solidFill>
                  <a:srgbClr val="0D5CDF"/>
                </a:solidFill>
                <a:latin typeface="Roboto"/>
                <a:ea typeface="Roboto"/>
                <a:cs typeface="Roboto"/>
                <a:sym typeface="Roboto"/>
              </a:endParaRPr>
            </a:p>
          </p:txBody>
        </p:sp>
        <p:sp>
          <p:nvSpPr>
            <p:cNvPr id="459" name="Google Shape;459;p37"/>
            <p:cNvSpPr txBox="1"/>
            <p:nvPr/>
          </p:nvSpPr>
          <p:spPr>
            <a:xfrm rot="-2700000">
              <a:off x="3410687" y="2240903"/>
              <a:ext cx="2333877"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200">
                  <a:solidFill>
                    <a:srgbClr val="FFFFFF"/>
                  </a:solidFill>
                  <a:latin typeface="Roboto"/>
                  <a:ea typeface="Roboto"/>
                  <a:cs typeface="Roboto"/>
                  <a:sym typeface="Roboto"/>
                </a:rPr>
                <a:t>Uso del modelo XGBoost en un entorno real</a:t>
              </a:r>
              <a:endParaRPr b="1" sz="800">
                <a:solidFill>
                  <a:srgbClr val="FFFFFF"/>
                </a:solidFill>
                <a:latin typeface="Roboto"/>
                <a:ea typeface="Roboto"/>
                <a:cs typeface="Roboto"/>
                <a:sym typeface="Roboto"/>
              </a:endParaRPr>
            </a:p>
          </p:txBody>
        </p:sp>
        <p:sp>
          <p:nvSpPr>
            <p:cNvPr id="460" name="Google Shape;460;p37"/>
            <p:cNvSpPr txBox="1"/>
            <p:nvPr/>
          </p:nvSpPr>
          <p:spPr>
            <a:xfrm rot="-2700000">
              <a:off x="3751142" y="2263889"/>
              <a:ext cx="3014820"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s" sz="800">
                  <a:solidFill>
                    <a:schemeClr val="lt1"/>
                  </a:solidFill>
                  <a:latin typeface="Roboto"/>
                  <a:ea typeface="Roboto"/>
                  <a:cs typeface="Roboto"/>
                  <a:sym typeface="Roboto"/>
                </a:rPr>
                <a:t>Un trabajo de mantenimiento predictivo cuesta mucho dinero, pero su </a:t>
              </a:r>
              <a:r>
                <a:rPr lang="es" sz="800">
                  <a:solidFill>
                    <a:schemeClr val="lt1"/>
                  </a:solidFill>
                  <a:latin typeface="Roboto"/>
                  <a:ea typeface="Roboto"/>
                  <a:cs typeface="Roboto"/>
                  <a:sym typeface="Roboto"/>
                </a:rPr>
                <a:t>implementación</a:t>
              </a:r>
              <a:r>
                <a:rPr lang="es" sz="800">
                  <a:solidFill>
                    <a:schemeClr val="lt1"/>
                  </a:solidFill>
                  <a:latin typeface="Roboto"/>
                  <a:ea typeface="Roboto"/>
                  <a:cs typeface="Roboto"/>
                  <a:sym typeface="Roboto"/>
                </a:rPr>
                <a:t> puede ayudar a reducir costos en un entorno real</a:t>
              </a:r>
              <a:endParaRPr b="1" sz="800">
                <a:solidFill>
                  <a:schemeClr val="lt1"/>
                </a:solidFill>
                <a:latin typeface="Roboto"/>
                <a:ea typeface="Roboto"/>
                <a:cs typeface="Roboto"/>
                <a:sym typeface="Roboto"/>
              </a:endParaRPr>
            </a:p>
          </p:txBody>
        </p:sp>
      </p:grpSp>
      <p:grpSp>
        <p:nvGrpSpPr>
          <p:cNvPr id="461" name="Google Shape;461;p37"/>
          <p:cNvGrpSpPr/>
          <p:nvPr/>
        </p:nvGrpSpPr>
        <p:grpSpPr>
          <a:xfrm>
            <a:off x="4014702" y="1511475"/>
            <a:ext cx="3266302" cy="2547000"/>
            <a:chOff x="5123977" y="1258050"/>
            <a:chExt cx="3266302" cy="2547000"/>
          </a:xfrm>
        </p:grpSpPr>
        <p:sp>
          <p:nvSpPr>
            <p:cNvPr id="462" name="Google Shape;462;p37"/>
            <p:cNvSpPr/>
            <p:nvPr/>
          </p:nvSpPr>
          <p:spPr>
            <a:xfrm rot="2700000">
              <a:off x="6116614" y="1011412"/>
              <a:ext cx="561726" cy="3040276"/>
            </a:xfrm>
            <a:prstGeom prst="roundRect">
              <a:avLst>
                <a:gd fmla="val 50000" name="adj"/>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7"/>
            <p:cNvSpPr/>
            <p:nvPr/>
          </p:nvSpPr>
          <p:spPr>
            <a:xfrm>
              <a:off x="534099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rgbClr val="307AF3"/>
                  </a:solidFill>
                  <a:latin typeface="Roboto"/>
                  <a:ea typeface="Roboto"/>
                  <a:cs typeface="Roboto"/>
                  <a:sym typeface="Roboto"/>
                </a:rPr>
                <a:t>3</a:t>
              </a:r>
              <a:endParaRPr b="1" sz="1200">
                <a:solidFill>
                  <a:srgbClr val="307AF3"/>
                </a:solidFill>
                <a:latin typeface="Roboto"/>
                <a:ea typeface="Roboto"/>
                <a:cs typeface="Roboto"/>
                <a:sym typeface="Roboto"/>
              </a:endParaRPr>
            </a:p>
          </p:txBody>
        </p:sp>
        <p:sp>
          <p:nvSpPr>
            <p:cNvPr id="464" name="Google Shape;464;p37"/>
            <p:cNvSpPr txBox="1"/>
            <p:nvPr/>
          </p:nvSpPr>
          <p:spPr>
            <a:xfrm rot="-2700000">
              <a:off x="5323969" y="2238203"/>
              <a:ext cx="2341513"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200">
                  <a:solidFill>
                    <a:srgbClr val="FFFFFF"/>
                  </a:solidFill>
                  <a:latin typeface="Roboto"/>
                  <a:ea typeface="Roboto"/>
                  <a:cs typeface="Roboto"/>
                  <a:sym typeface="Roboto"/>
                </a:rPr>
                <a:t>Limitaciones del estudio</a:t>
              </a:r>
              <a:endParaRPr b="1" sz="800">
                <a:solidFill>
                  <a:srgbClr val="FFFFFF"/>
                </a:solidFill>
                <a:latin typeface="Roboto"/>
                <a:ea typeface="Roboto"/>
                <a:cs typeface="Roboto"/>
                <a:sym typeface="Roboto"/>
              </a:endParaRPr>
            </a:p>
          </p:txBody>
        </p:sp>
        <p:sp>
          <p:nvSpPr>
            <p:cNvPr id="465" name="Google Shape;465;p37"/>
            <p:cNvSpPr txBox="1"/>
            <p:nvPr/>
          </p:nvSpPr>
          <p:spPr>
            <a:xfrm rot="-2700000">
              <a:off x="5678127" y="2280688"/>
              <a:ext cx="2967303"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s" sz="800">
                  <a:solidFill>
                    <a:schemeClr val="lt1"/>
                  </a:solidFill>
                  <a:latin typeface="Roboto"/>
                  <a:ea typeface="Roboto"/>
                  <a:cs typeface="Roboto"/>
                  <a:sym typeface="Roboto"/>
                </a:rPr>
                <a:t>Se podría poner a prueba con diferentes escenarios y otros datasets similares para otras empresas que requieran tener una predicción sobre los mantenimientos, sin embargo </a:t>
              </a:r>
              <a:r>
                <a:rPr lang="es" sz="800">
                  <a:solidFill>
                    <a:schemeClr val="lt1"/>
                  </a:solidFill>
                  <a:latin typeface="Roboto"/>
                  <a:ea typeface="Roboto"/>
                  <a:cs typeface="Roboto"/>
                  <a:sym typeface="Roboto"/>
                </a:rPr>
                <a:t>conlleva</a:t>
              </a:r>
              <a:r>
                <a:rPr lang="es" sz="800">
                  <a:solidFill>
                    <a:schemeClr val="lt1"/>
                  </a:solidFill>
                  <a:latin typeface="Roboto"/>
                  <a:ea typeface="Roboto"/>
                  <a:cs typeface="Roboto"/>
                  <a:sym typeface="Roboto"/>
                </a:rPr>
                <a:t> </a:t>
              </a:r>
              <a:r>
                <a:rPr lang="es" sz="800">
                  <a:solidFill>
                    <a:schemeClr val="lt1"/>
                  </a:solidFill>
                  <a:latin typeface="Roboto"/>
                  <a:ea typeface="Roboto"/>
                  <a:cs typeface="Roboto"/>
                  <a:sym typeface="Roboto"/>
                </a:rPr>
                <a:t>más</a:t>
              </a:r>
              <a:r>
                <a:rPr lang="es" sz="800">
                  <a:solidFill>
                    <a:schemeClr val="lt1"/>
                  </a:solidFill>
                  <a:latin typeface="Roboto"/>
                  <a:ea typeface="Roboto"/>
                  <a:cs typeface="Roboto"/>
                  <a:sym typeface="Roboto"/>
                </a:rPr>
                <a:t> trabajo y tiempo para que </a:t>
              </a:r>
              <a:r>
                <a:rPr lang="es" sz="800">
                  <a:solidFill>
                    <a:schemeClr val="lt1"/>
                  </a:solidFill>
                  <a:latin typeface="Roboto"/>
                  <a:ea typeface="Roboto"/>
                  <a:cs typeface="Roboto"/>
                  <a:sym typeface="Roboto"/>
                </a:rPr>
                <a:t>esté</a:t>
              </a:r>
              <a:r>
                <a:rPr lang="es" sz="800">
                  <a:solidFill>
                    <a:schemeClr val="lt1"/>
                  </a:solidFill>
                  <a:latin typeface="Roboto"/>
                  <a:ea typeface="Roboto"/>
                  <a:cs typeface="Roboto"/>
                  <a:sym typeface="Roboto"/>
                </a:rPr>
                <a:t> completo</a:t>
              </a:r>
              <a:endParaRPr b="1" sz="800">
                <a:solidFill>
                  <a:schemeClr val="lt1"/>
                </a:solidFill>
                <a:latin typeface="Roboto"/>
                <a:ea typeface="Roboto"/>
                <a:cs typeface="Roboto"/>
                <a:sym typeface="Roboto"/>
              </a:endParaRPr>
            </a:p>
          </p:txBody>
        </p:sp>
      </p:grpSp>
      <p:grpSp>
        <p:nvGrpSpPr>
          <p:cNvPr id="466" name="Google Shape;466;p37"/>
          <p:cNvGrpSpPr/>
          <p:nvPr/>
        </p:nvGrpSpPr>
        <p:grpSpPr>
          <a:xfrm>
            <a:off x="5913102" y="1549200"/>
            <a:ext cx="3182901" cy="2547000"/>
            <a:chOff x="5123977" y="1258050"/>
            <a:chExt cx="3182901" cy="2547000"/>
          </a:xfrm>
        </p:grpSpPr>
        <p:sp>
          <p:nvSpPr>
            <p:cNvPr id="467" name="Google Shape;467;p37"/>
            <p:cNvSpPr/>
            <p:nvPr/>
          </p:nvSpPr>
          <p:spPr>
            <a:xfrm rot="2700000">
              <a:off x="6116614" y="1011412"/>
              <a:ext cx="561726" cy="3040276"/>
            </a:xfrm>
            <a:prstGeom prst="roundRect">
              <a:avLst>
                <a:gd fmla="val 50000" name="adj"/>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7"/>
            <p:cNvSpPr/>
            <p:nvPr/>
          </p:nvSpPr>
          <p:spPr>
            <a:xfrm>
              <a:off x="534099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rgbClr val="307AF3"/>
                  </a:solidFill>
                  <a:latin typeface="Roboto"/>
                  <a:ea typeface="Roboto"/>
                  <a:cs typeface="Roboto"/>
                  <a:sym typeface="Roboto"/>
                </a:rPr>
                <a:t>4</a:t>
              </a:r>
              <a:endParaRPr b="1" sz="1200">
                <a:solidFill>
                  <a:srgbClr val="307AF3"/>
                </a:solidFill>
                <a:latin typeface="Roboto"/>
                <a:ea typeface="Roboto"/>
                <a:cs typeface="Roboto"/>
                <a:sym typeface="Roboto"/>
              </a:endParaRPr>
            </a:p>
          </p:txBody>
        </p:sp>
        <p:sp>
          <p:nvSpPr>
            <p:cNvPr id="469" name="Google Shape;469;p37"/>
            <p:cNvSpPr txBox="1"/>
            <p:nvPr/>
          </p:nvSpPr>
          <p:spPr>
            <a:xfrm rot="-2700000">
              <a:off x="5323969" y="2238203"/>
              <a:ext cx="2341513"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200">
                  <a:solidFill>
                    <a:srgbClr val="FFFFFF"/>
                  </a:solidFill>
                  <a:latin typeface="Roboto"/>
                  <a:ea typeface="Roboto"/>
                  <a:cs typeface="Roboto"/>
                  <a:sym typeface="Roboto"/>
                </a:rPr>
                <a:t>Sugerencias para futuros trabajos</a:t>
              </a:r>
              <a:endParaRPr b="1" sz="800">
                <a:solidFill>
                  <a:srgbClr val="FFFFFF"/>
                </a:solidFill>
                <a:latin typeface="Roboto"/>
                <a:ea typeface="Roboto"/>
                <a:cs typeface="Roboto"/>
                <a:sym typeface="Roboto"/>
              </a:endParaRPr>
            </a:p>
          </p:txBody>
        </p:sp>
        <p:sp>
          <p:nvSpPr>
            <p:cNvPr id="470" name="Google Shape;470;p37"/>
            <p:cNvSpPr txBox="1"/>
            <p:nvPr/>
          </p:nvSpPr>
          <p:spPr>
            <a:xfrm rot="-2700000">
              <a:off x="5695399" y="2322389"/>
              <a:ext cx="2849357"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s" sz="800">
                  <a:solidFill>
                    <a:schemeClr val="lt1"/>
                  </a:solidFill>
                  <a:latin typeface="Roboto"/>
                  <a:ea typeface="Roboto"/>
                  <a:cs typeface="Roboto"/>
                  <a:sym typeface="Roboto"/>
                </a:rPr>
                <a:t>Como trabajos a futuro se podría implementar resultados para una API y que se haga del consumo de otros sistemas o frontends </a:t>
              </a:r>
              <a:r>
                <a:rPr lang="es" sz="800">
                  <a:solidFill>
                    <a:schemeClr val="lt1"/>
                  </a:solidFill>
                  <a:latin typeface="Roboto"/>
                  <a:ea typeface="Roboto"/>
                  <a:cs typeface="Roboto"/>
                  <a:sym typeface="Roboto"/>
                </a:rPr>
                <a:t>más</a:t>
              </a:r>
              <a:r>
                <a:rPr lang="es" sz="800">
                  <a:solidFill>
                    <a:schemeClr val="lt1"/>
                  </a:solidFill>
                  <a:latin typeface="Roboto"/>
                  <a:ea typeface="Roboto"/>
                  <a:cs typeface="Roboto"/>
                  <a:sym typeface="Roboto"/>
                </a:rPr>
                <a:t> adecuados y mas presentables</a:t>
              </a:r>
              <a:endParaRPr b="1" sz="800">
                <a:solidFill>
                  <a:schemeClr val="lt1"/>
                </a:solidFill>
                <a:latin typeface="Roboto"/>
                <a:ea typeface="Roboto"/>
                <a:cs typeface="Roboto"/>
                <a:sym typeface="Roboto"/>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6A5AF"/>
            </a:gs>
            <a:gs pos="100000">
              <a:srgbClr val="6E9CE7"/>
            </a:gs>
          </a:gsLst>
          <a:lin ang="5400012" scaled="0"/>
        </a:gradFill>
      </p:bgPr>
    </p:bg>
    <p:spTree>
      <p:nvGrpSpPr>
        <p:cNvPr id="474" name="Shape 474"/>
        <p:cNvGrpSpPr/>
        <p:nvPr/>
      </p:nvGrpSpPr>
      <p:grpSpPr>
        <a:xfrm>
          <a:off x="0" y="0"/>
          <a:ext cx="0" cy="0"/>
          <a:chOff x="0" y="0"/>
          <a:chExt cx="0" cy="0"/>
        </a:xfrm>
      </p:grpSpPr>
      <p:sp>
        <p:nvSpPr>
          <p:cNvPr id="475" name="Google Shape;475;p38"/>
          <p:cNvSpPr txBox="1"/>
          <p:nvPr>
            <p:ph type="title"/>
          </p:nvPr>
        </p:nvSpPr>
        <p:spPr>
          <a:xfrm>
            <a:off x="1303800" y="598575"/>
            <a:ext cx="7030500" cy="541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chemeClr val="lt1"/>
                </a:solidFill>
              </a:rPr>
              <a:t>8. CONCLUSIONES</a:t>
            </a:r>
            <a:endParaRPr>
              <a:solidFill>
                <a:schemeClr val="lt1"/>
              </a:solidFill>
            </a:endParaRPr>
          </a:p>
        </p:txBody>
      </p:sp>
      <p:grpSp>
        <p:nvGrpSpPr>
          <p:cNvPr id="476" name="Google Shape;476;p38"/>
          <p:cNvGrpSpPr/>
          <p:nvPr/>
        </p:nvGrpSpPr>
        <p:grpSpPr>
          <a:xfrm>
            <a:off x="5632317" y="1445650"/>
            <a:ext cx="3305700" cy="3483050"/>
            <a:chOff x="5632317" y="1189775"/>
            <a:chExt cx="3305700" cy="3483050"/>
          </a:xfrm>
        </p:grpSpPr>
        <p:sp>
          <p:nvSpPr>
            <p:cNvPr id="477" name="Google Shape;477;p38"/>
            <p:cNvSpPr/>
            <p:nvPr/>
          </p:nvSpPr>
          <p:spPr>
            <a:xfrm>
              <a:off x="5632317" y="1189775"/>
              <a:ext cx="3305700" cy="669000"/>
            </a:xfrm>
            <a:prstGeom prst="chevron">
              <a:avLst>
                <a:gd fmla="val 50000" name="adj"/>
              </a:avLst>
            </a:prstGeom>
            <a:solidFill>
              <a:srgbClr val="D837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Roboto"/>
                  <a:ea typeface="Roboto"/>
                  <a:cs typeface="Roboto"/>
                  <a:sym typeface="Roboto"/>
                </a:rPr>
                <a:t>CIERRE Y PERSPECTIVAS FUTURAS</a:t>
              </a:r>
              <a:endParaRPr>
                <a:solidFill>
                  <a:srgbClr val="FFFFFF"/>
                </a:solidFill>
                <a:latin typeface="Roboto"/>
                <a:ea typeface="Roboto"/>
                <a:cs typeface="Roboto"/>
                <a:sym typeface="Roboto"/>
              </a:endParaRPr>
            </a:p>
          </p:txBody>
        </p:sp>
        <p:sp>
          <p:nvSpPr>
            <p:cNvPr id="478" name="Google Shape;478;p38"/>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latin typeface="Roboto"/>
                  <a:ea typeface="Roboto"/>
                  <a:cs typeface="Roboto"/>
                  <a:sym typeface="Roboto"/>
                </a:rPr>
                <a:t>Se requiere generar todo un sistema de backend y frontend más exacto, intuitivo y amigable al usuario, esto permitirá ofrecer una solución de software viable en el mercado</a:t>
              </a:r>
              <a:endParaRPr sz="1200">
                <a:latin typeface="Roboto"/>
                <a:ea typeface="Roboto"/>
                <a:cs typeface="Roboto"/>
                <a:sym typeface="Roboto"/>
              </a:endParaRPr>
            </a:p>
          </p:txBody>
        </p:sp>
      </p:grpSp>
      <p:grpSp>
        <p:nvGrpSpPr>
          <p:cNvPr id="479" name="Google Shape;479;p38"/>
          <p:cNvGrpSpPr/>
          <p:nvPr/>
        </p:nvGrpSpPr>
        <p:grpSpPr>
          <a:xfrm>
            <a:off x="0" y="1445864"/>
            <a:ext cx="3546900" cy="3482836"/>
            <a:chOff x="0" y="1189989"/>
            <a:chExt cx="3546900" cy="3482836"/>
          </a:xfrm>
        </p:grpSpPr>
        <p:sp>
          <p:nvSpPr>
            <p:cNvPr id="480" name="Google Shape;480;p38"/>
            <p:cNvSpPr/>
            <p:nvPr/>
          </p:nvSpPr>
          <p:spPr>
            <a:xfrm>
              <a:off x="0" y="1189989"/>
              <a:ext cx="3546900" cy="669000"/>
            </a:xfrm>
            <a:prstGeom prst="homePlate">
              <a:avLst>
                <a:gd fmla="val 50000" name="adj"/>
              </a:avLst>
            </a:prstGeom>
            <a:solidFill>
              <a:srgbClr val="801F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Roboto"/>
                  <a:ea typeface="Roboto"/>
                  <a:cs typeface="Roboto"/>
                  <a:sym typeface="Roboto"/>
                </a:rPr>
                <a:t>RESUMEN DE HALLAZGOS</a:t>
              </a:r>
              <a:endParaRPr>
                <a:solidFill>
                  <a:srgbClr val="FFFFFF"/>
                </a:solidFill>
                <a:latin typeface="Roboto"/>
                <a:ea typeface="Roboto"/>
                <a:cs typeface="Roboto"/>
                <a:sym typeface="Roboto"/>
              </a:endParaRPr>
            </a:p>
          </p:txBody>
        </p:sp>
        <p:sp>
          <p:nvSpPr>
            <p:cNvPr id="481" name="Google Shape;481;p38"/>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latin typeface="Roboto"/>
                  <a:ea typeface="Roboto"/>
                  <a:cs typeface="Roboto"/>
                  <a:sym typeface="Roboto"/>
                </a:rPr>
                <a:t>Después de aplicar el modelo y obtener las métricas de eficiencia y la matriz de confusión, podemos decir que el modelo basado en el algoritmo XGBoost debe ser eficaz en la predicción de fallos de maquinarias en entornos industriales.</a:t>
              </a:r>
              <a:endParaRPr sz="1200">
                <a:latin typeface="Roboto"/>
                <a:ea typeface="Roboto"/>
                <a:cs typeface="Roboto"/>
                <a:sym typeface="Roboto"/>
              </a:endParaRPr>
            </a:p>
          </p:txBody>
        </p:sp>
      </p:grpSp>
      <p:grpSp>
        <p:nvGrpSpPr>
          <p:cNvPr id="482" name="Google Shape;482;p38"/>
          <p:cNvGrpSpPr/>
          <p:nvPr/>
        </p:nvGrpSpPr>
        <p:grpSpPr>
          <a:xfrm>
            <a:off x="2944204" y="1445650"/>
            <a:ext cx="3305700" cy="3483050"/>
            <a:chOff x="2944204" y="1189775"/>
            <a:chExt cx="3305700" cy="3483050"/>
          </a:xfrm>
        </p:grpSpPr>
        <p:sp>
          <p:nvSpPr>
            <p:cNvPr id="483" name="Google Shape;483;p38"/>
            <p:cNvSpPr/>
            <p:nvPr/>
          </p:nvSpPr>
          <p:spPr>
            <a:xfrm>
              <a:off x="2944204" y="1189775"/>
              <a:ext cx="3305700" cy="669000"/>
            </a:xfrm>
            <a:prstGeom prst="chevron">
              <a:avLst>
                <a:gd fmla="val 50000" name="adj"/>
              </a:avLst>
            </a:prstGeom>
            <a:solidFill>
              <a:srgbClr val="801F1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a:solidFill>
                    <a:srgbClr val="FFFFFF"/>
                  </a:solidFill>
                  <a:latin typeface="Roboto"/>
                  <a:ea typeface="Roboto"/>
                  <a:cs typeface="Roboto"/>
                  <a:sym typeface="Roboto"/>
                </a:rPr>
                <a:t>CONTRIBUCIÓN</a:t>
              </a:r>
              <a:r>
                <a:rPr lang="es">
                  <a:solidFill>
                    <a:srgbClr val="FFFFFF"/>
                  </a:solidFill>
                  <a:latin typeface="Roboto"/>
                  <a:ea typeface="Roboto"/>
                  <a:cs typeface="Roboto"/>
                  <a:sym typeface="Roboto"/>
                </a:rPr>
                <a:t> AL CAMPO E IMPACTO SOCIAL</a:t>
              </a:r>
              <a:endParaRPr>
                <a:solidFill>
                  <a:srgbClr val="FFFFFF"/>
                </a:solidFill>
                <a:latin typeface="Roboto"/>
                <a:ea typeface="Roboto"/>
                <a:cs typeface="Roboto"/>
                <a:sym typeface="Roboto"/>
              </a:endParaRPr>
            </a:p>
          </p:txBody>
        </p:sp>
        <p:sp>
          <p:nvSpPr>
            <p:cNvPr id="484" name="Google Shape;484;p38"/>
            <p:cNvSpPr txBox="1"/>
            <p:nvPr/>
          </p:nvSpPr>
          <p:spPr>
            <a:xfrm>
              <a:off x="3335700" y="2057125"/>
              <a:ext cx="27438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latin typeface="Roboto"/>
                  <a:ea typeface="Roboto"/>
                  <a:cs typeface="Roboto"/>
                  <a:sym typeface="Roboto"/>
                </a:rPr>
                <a:t>Podemos tener la seguridad de que el modelo predeciría de una manera mas específica el mantenimiento y evitar posibles accidentes causados por maquinaria.</a:t>
              </a:r>
              <a:endParaRPr sz="1200">
                <a:latin typeface="Roboto"/>
                <a:ea typeface="Roboto"/>
                <a:cs typeface="Roboto"/>
                <a:sym typeface="Roboto"/>
              </a:endParaRPr>
            </a:p>
            <a:p>
              <a:pPr indent="0" lvl="0" marL="0" marR="0" rtl="0" algn="l">
                <a:lnSpc>
                  <a:spcPct val="115000"/>
                </a:lnSpc>
                <a:spcBef>
                  <a:spcPts val="0"/>
                </a:spcBef>
                <a:spcAft>
                  <a:spcPts val="0"/>
                </a:spcAft>
                <a:buNone/>
              </a:pPr>
              <a:r>
                <a:rPr lang="es" sz="1200">
                  <a:latin typeface="Roboto"/>
                  <a:ea typeface="Roboto"/>
                  <a:cs typeface="Roboto"/>
                  <a:sym typeface="Roboto"/>
                </a:rPr>
                <a:t>Se puede usar este modelo o crear uno nuevo de acuerdo a las necesidades de la empresa que puede aumentar el ahorro de costos, la mejora de la seguridad y el aumento de la eficiencia operativa en la organización.</a:t>
              </a:r>
              <a:endParaRPr sz="1200">
                <a:latin typeface="Roboto"/>
                <a:ea typeface="Roboto"/>
                <a:cs typeface="Roboto"/>
                <a:sym typeface="Roboto"/>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6A5AF"/>
            </a:gs>
            <a:gs pos="100000">
              <a:srgbClr val="6E9CE7"/>
            </a:gs>
          </a:gsLst>
          <a:lin ang="5400012" scaled="0"/>
        </a:gradFill>
      </p:bgPr>
    </p:bg>
    <p:spTree>
      <p:nvGrpSpPr>
        <p:cNvPr id="488" name="Shape 488"/>
        <p:cNvGrpSpPr/>
        <p:nvPr/>
      </p:nvGrpSpPr>
      <p:grpSpPr>
        <a:xfrm>
          <a:off x="0" y="0"/>
          <a:ext cx="0" cy="0"/>
          <a:chOff x="0" y="0"/>
          <a:chExt cx="0" cy="0"/>
        </a:xfrm>
      </p:grpSpPr>
      <p:pic>
        <p:nvPicPr>
          <p:cNvPr id="489" name="Google Shape;489;p39"/>
          <p:cNvPicPr preferRelativeResize="0"/>
          <p:nvPr/>
        </p:nvPicPr>
        <p:blipFill>
          <a:blip r:embed="rId3">
            <a:alphaModFix/>
          </a:blip>
          <a:stretch>
            <a:fillRect/>
          </a:stretch>
        </p:blipFill>
        <p:spPr>
          <a:xfrm>
            <a:off x="2584663" y="584413"/>
            <a:ext cx="3974674" cy="39746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6A5AF"/>
            </a:gs>
            <a:gs pos="100000">
              <a:srgbClr val="6E9CE7"/>
            </a:gs>
          </a:gsLst>
          <a:lin ang="5400012" scaled="0"/>
        </a:gradFill>
      </p:bgPr>
    </p:bg>
    <p:spTree>
      <p:nvGrpSpPr>
        <p:cNvPr id="292" name="Shape 292"/>
        <p:cNvGrpSpPr/>
        <p:nvPr/>
      </p:nvGrpSpPr>
      <p:grpSpPr>
        <a:xfrm>
          <a:off x="0" y="0"/>
          <a:ext cx="0" cy="0"/>
          <a:chOff x="0" y="0"/>
          <a:chExt cx="0" cy="0"/>
        </a:xfrm>
      </p:grpSpPr>
      <p:sp>
        <p:nvSpPr>
          <p:cNvPr id="293" name="Google Shape;293;p15"/>
          <p:cNvSpPr txBox="1"/>
          <p:nvPr>
            <p:ph type="title"/>
          </p:nvPr>
        </p:nvSpPr>
        <p:spPr>
          <a:xfrm>
            <a:off x="197125" y="221300"/>
            <a:ext cx="7030500" cy="71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chemeClr val="lt1"/>
                </a:solidFill>
              </a:rPr>
              <a:t>XGBoost</a:t>
            </a:r>
            <a:endParaRPr>
              <a:solidFill>
                <a:schemeClr val="lt1"/>
              </a:solidFill>
            </a:endParaRPr>
          </a:p>
        </p:txBody>
      </p:sp>
      <p:sp>
        <p:nvSpPr>
          <p:cNvPr id="294" name="Google Shape;294;p15"/>
          <p:cNvSpPr txBox="1"/>
          <p:nvPr>
            <p:ph type="title"/>
          </p:nvPr>
        </p:nvSpPr>
        <p:spPr>
          <a:xfrm>
            <a:off x="1806825" y="646375"/>
            <a:ext cx="7030500" cy="71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chemeClr val="lt1"/>
                </a:solidFill>
              </a:rPr>
              <a:t>Boosting de árboles de </a:t>
            </a:r>
            <a:r>
              <a:rPr lang="es">
                <a:solidFill>
                  <a:schemeClr val="lt1"/>
                </a:solidFill>
              </a:rPr>
              <a:t>decisión</a:t>
            </a:r>
            <a:r>
              <a:rPr lang="es">
                <a:solidFill>
                  <a:schemeClr val="lt1"/>
                </a:solidFill>
              </a:rPr>
              <a:t>.</a:t>
            </a:r>
            <a:endParaRPr>
              <a:solidFill>
                <a:schemeClr val="lt1"/>
              </a:solidFill>
            </a:endParaRPr>
          </a:p>
        </p:txBody>
      </p:sp>
      <p:sp>
        <p:nvSpPr>
          <p:cNvPr id="295" name="Google Shape;295;p15"/>
          <p:cNvSpPr txBox="1"/>
          <p:nvPr>
            <p:ph type="title"/>
          </p:nvPr>
        </p:nvSpPr>
        <p:spPr>
          <a:xfrm>
            <a:off x="1557175" y="4351088"/>
            <a:ext cx="7030500" cy="71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chemeClr val="lt1"/>
                </a:solidFill>
              </a:rPr>
              <a:t>: Factor de regularización.</a:t>
            </a:r>
            <a:endParaRPr>
              <a:solidFill>
                <a:schemeClr val="lt1"/>
              </a:solidFill>
            </a:endParaRPr>
          </a:p>
        </p:txBody>
      </p:sp>
      <p:pic>
        <p:nvPicPr>
          <p:cNvPr id="296" name="Google Shape;296;p15"/>
          <p:cNvPicPr preferRelativeResize="0"/>
          <p:nvPr/>
        </p:nvPicPr>
        <p:blipFill>
          <a:blip r:embed="rId3">
            <a:alphaModFix/>
          </a:blip>
          <a:stretch>
            <a:fillRect/>
          </a:stretch>
        </p:blipFill>
        <p:spPr>
          <a:xfrm>
            <a:off x="1938175" y="1276350"/>
            <a:ext cx="4457700" cy="838200"/>
          </a:xfrm>
          <a:prstGeom prst="rect">
            <a:avLst/>
          </a:prstGeom>
          <a:noFill/>
          <a:ln>
            <a:noFill/>
          </a:ln>
        </p:spPr>
      </p:pic>
      <p:pic>
        <p:nvPicPr>
          <p:cNvPr id="297" name="Google Shape;297;p15"/>
          <p:cNvPicPr preferRelativeResize="0"/>
          <p:nvPr/>
        </p:nvPicPr>
        <p:blipFill>
          <a:blip r:embed="rId4">
            <a:alphaModFix/>
          </a:blip>
          <a:stretch>
            <a:fillRect/>
          </a:stretch>
        </p:blipFill>
        <p:spPr>
          <a:xfrm>
            <a:off x="504525" y="2518450"/>
            <a:ext cx="381000" cy="438150"/>
          </a:xfrm>
          <a:prstGeom prst="rect">
            <a:avLst/>
          </a:prstGeom>
          <a:noFill/>
          <a:ln>
            <a:noFill/>
          </a:ln>
        </p:spPr>
      </p:pic>
      <p:sp>
        <p:nvSpPr>
          <p:cNvPr id="298" name="Google Shape;298;p15"/>
          <p:cNvSpPr txBox="1"/>
          <p:nvPr>
            <p:ph type="title"/>
          </p:nvPr>
        </p:nvSpPr>
        <p:spPr>
          <a:xfrm>
            <a:off x="1590150" y="2456575"/>
            <a:ext cx="7030500" cy="71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chemeClr val="lt1"/>
                </a:solidFill>
              </a:rPr>
              <a:t>: Parámetros a aprender.</a:t>
            </a:r>
            <a:endParaRPr>
              <a:solidFill>
                <a:schemeClr val="lt1"/>
              </a:solidFill>
            </a:endParaRPr>
          </a:p>
        </p:txBody>
      </p:sp>
      <p:pic>
        <p:nvPicPr>
          <p:cNvPr id="299" name="Google Shape;299;p15"/>
          <p:cNvPicPr preferRelativeResize="0"/>
          <p:nvPr/>
        </p:nvPicPr>
        <p:blipFill rotWithShape="1">
          <a:blip r:embed="rId3">
            <a:alphaModFix/>
          </a:blip>
          <a:srcRect b="0" l="42248" r="34567" t="0"/>
          <a:stretch/>
        </p:blipFill>
        <p:spPr>
          <a:xfrm>
            <a:off x="313900" y="3294750"/>
            <a:ext cx="1033500" cy="838200"/>
          </a:xfrm>
          <a:prstGeom prst="rect">
            <a:avLst/>
          </a:prstGeom>
          <a:noFill/>
          <a:ln>
            <a:noFill/>
          </a:ln>
        </p:spPr>
      </p:pic>
      <p:sp>
        <p:nvSpPr>
          <p:cNvPr id="300" name="Google Shape;300;p15"/>
          <p:cNvSpPr txBox="1"/>
          <p:nvPr>
            <p:ph type="title"/>
          </p:nvPr>
        </p:nvSpPr>
        <p:spPr>
          <a:xfrm>
            <a:off x="1576000" y="3403838"/>
            <a:ext cx="7030500" cy="71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chemeClr val="lt1"/>
                </a:solidFill>
              </a:rPr>
              <a:t>: Función de </a:t>
            </a:r>
            <a:r>
              <a:rPr lang="es">
                <a:solidFill>
                  <a:schemeClr val="lt1"/>
                </a:solidFill>
              </a:rPr>
              <a:t>pérdida</a:t>
            </a:r>
            <a:r>
              <a:rPr lang="es">
                <a:solidFill>
                  <a:schemeClr val="lt1"/>
                </a:solidFill>
              </a:rPr>
              <a:t> de entrenamiento</a:t>
            </a:r>
            <a:r>
              <a:rPr lang="es">
                <a:solidFill>
                  <a:schemeClr val="lt1"/>
                </a:solidFill>
              </a:rPr>
              <a:t>.</a:t>
            </a:r>
            <a:endParaRPr>
              <a:solidFill>
                <a:schemeClr val="lt1"/>
              </a:solidFill>
            </a:endParaRPr>
          </a:p>
        </p:txBody>
      </p:sp>
      <p:pic>
        <p:nvPicPr>
          <p:cNvPr id="301" name="Google Shape;301;p15"/>
          <p:cNvPicPr preferRelativeResize="0"/>
          <p:nvPr/>
        </p:nvPicPr>
        <p:blipFill rotWithShape="1">
          <a:blip r:embed="rId3">
            <a:alphaModFix/>
          </a:blip>
          <a:srcRect b="0" l="72491" r="0" t="0"/>
          <a:stretch/>
        </p:blipFill>
        <p:spPr>
          <a:xfrm>
            <a:off x="227750" y="4274900"/>
            <a:ext cx="1226200" cy="838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6A5AF"/>
            </a:gs>
            <a:gs pos="100000">
              <a:srgbClr val="6E9CE7"/>
            </a:gs>
          </a:gsLst>
          <a:lin ang="5400012" scaled="0"/>
        </a:gradFill>
      </p:bgPr>
    </p:bg>
    <p:spTree>
      <p:nvGrpSpPr>
        <p:cNvPr id="305" name="Shape 305"/>
        <p:cNvGrpSpPr/>
        <p:nvPr/>
      </p:nvGrpSpPr>
      <p:grpSpPr>
        <a:xfrm>
          <a:off x="0" y="0"/>
          <a:ext cx="0" cy="0"/>
          <a:chOff x="0" y="0"/>
          <a:chExt cx="0" cy="0"/>
        </a:xfrm>
      </p:grpSpPr>
      <p:sp>
        <p:nvSpPr>
          <p:cNvPr id="306" name="Google Shape;306;p16"/>
          <p:cNvSpPr txBox="1"/>
          <p:nvPr>
            <p:ph type="title"/>
          </p:nvPr>
        </p:nvSpPr>
        <p:spPr>
          <a:xfrm>
            <a:off x="498950" y="510550"/>
            <a:ext cx="81432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chemeClr val="lt1"/>
                </a:solidFill>
              </a:rPr>
              <a:t>La predicción es la sumatoria de la predicción de varios árboles</a:t>
            </a:r>
            <a:endParaRPr>
              <a:solidFill>
                <a:schemeClr val="lt1"/>
              </a:solidFill>
            </a:endParaRPr>
          </a:p>
        </p:txBody>
      </p:sp>
      <p:pic>
        <p:nvPicPr>
          <p:cNvPr id="307" name="Google Shape;307;p16"/>
          <p:cNvPicPr preferRelativeResize="0"/>
          <p:nvPr/>
        </p:nvPicPr>
        <p:blipFill>
          <a:blip r:embed="rId3">
            <a:alphaModFix/>
          </a:blip>
          <a:stretch>
            <a:fillRect/>
          </a:stretch>
        </p:blipFill>
        <p:spPr>
          <a:xfrm>
            <a:off x="2831025" y="1509850"/>
            <a:ext cx="2371725" cy="876300"/>
          </a:xfrm>
          <a:prstGeom prst="rect">
            <a:avLst/>
          </a:prstGeom>
          <a:noFill/>
          <a:ln>
            <a:noFill/>
          </a:ln>
        </p:spPr>
      </p:pic>
      <p:pic>
        <p:nvPicPr>
          <p:cNvPr id="308" name="Google Shape;308;p16"/>
          <p:cNvPicPr preferRelativeResize="0"/>
          <p:nvPr/>
        </p:nvPicPr>
        <p:blipFill>
          <a:blip r:embed="rId4">
            <a:alphaModFix/>
          </a:blip>
          <a:stretch>
            <a:fillRect/>
          </a:stretch>
        </p:blipFill>
        <p:spPr>
          <a:xfrm>
            <a:off x="575863" y="2571750"/>
            <a:ext cx="3986448" cy="2452550"/>
          </a:xfrm>
          <a:prstGeom prst="rect">
            <a:avLst/>
          </a:prstGeom>
          <a:noFill/>
          <a:ln>
            <a:noFill/>
          </a:ln>
        </p:spPr>
      </p:pic>
      <p:sp>
        <p:nvSpPr>
          <p:cNvPr id="309" name="Google Shape;309;p16"/>
          <p:cNvSpPr txBox="1"/>
          <p:nvPr>
            <p:ph type="title"/>
          </p:nvPr>
        </p:nvSpPr>
        <p:spPr>
          <a:xfrm>
            <a:off x="5120875" y="2914025"/>
            <a:ext cx="37491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chemeClr val="lt1"/>
                </a:solidFill>
              </a:rPr>
              <a:t>Cada nuevo árbol intenta corregir los errores del anterior.</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6A5AF"/>
            </a:gs>
            <a:gs pos="100000">
              <a:srgbClr val="6E9CE7"/>
            </a:gs>
          </a:gsLst>
          <a:lin ang="5400012" scaled="0"/>
        </a:gradFill>
      </p:bgPr>
    </p:bg>
    <p:spTree>
      <p:nvGrpSpPr>
        <p:cNvPr id="313" name="Shape 313"/>
        <p:cNvGrpSpPr/>
        <p:nvPr/>
      </p:nvGrpSpPr>
      <p:grpSpPr>
        <a:xfrm>
          <a:off x="0" y="0"/>
          <a:ext cx="0" cy="0"/>
          <a:chOff x="0" y="0"/>
          <a:chExt cx="0" cy="0"/>
        </a:xfrm>
      </p:grpSpPr>
      <p:sp>
        <p:nvSpPr>
          <p:cNvPr id="314" name="Google Shape;314;p17"/>
          <p:cNvSpPr txBox="1"/>
          <p:nvPr>
            <p:ph type="title"/>
          </p:nvPr>
        </p:nvSpPr>
        <p:spPr>
          <a:xfrm>
            <a:off x="423500" y="2673600"/>
            <a:ext cx="7030500" cy="61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chemeClr val="lt1"/>
                </a:solidFill>
              </a:rPr>
              <a:t>Aplicando serie de Taylor</a:t>
            </a:r>
            <a:endParaRPr>
              <a:solidFill>
                <a:schemeClr val="lt1"/>
              </a:solidFill>
            </a:endParaRPr>
          </a:p>
        </p:txBody>
      </p:sp>
      <p:pic>
        <p:nvPicPr>
          <p:cNvPr id="315" name="Google Shape;315;p17"/>
          <p:cNvPicPr preferRelativeResize="0"/>
          <p:nvPr/>
        </p:nvPicPr>
        <p:blipFill>
          <a:blip r:embed="rId3">
            <a:alphaModFix/>
          </a:blip>
          <a:stretch>
            <a:fillRect/>
          </a:stretch>
        </p:blipFill>
        <p:spPr>
          <a:xfrm>
            <a:off x="76200" y="517850"/>
            <a:ext cx="8991600" cy="1372667"/>
          </a:xfrm>
          <a:prstGeom prst="rect">
            <a:avLst/>
          </a:prstGeom>
          <a:noFill/>
          <a:ln>
            <a:noFill/>
          </a:ln>
        </p:spPr>
      </p:pic>
      <p:pic>
        <p:nvPicPr>
          <p:cNvPr id="316" name="Google Shape;316;p17"/>
          <p:cNvPicPr preferRelativeResize="0"/>
          <p:nvPr/>
        </p:nvPicPr>
        <p:blipFill>
          <a:blip r:embed="rId4">
            <a:alphaModFix/>
          </a:blip>
          <a:stretch>
            <a:fillRect/>
          </a:stretch>
        </p:blipFill>
        <p:spPr>
          <a:xfrm>
            <a:off x="228600" y="3351553"/>
            <a:ext cx="8374451" cy="1106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6A5AF"/>
            </a:gs>
            <a:gs pos="100000">
              <a:srgbClr val="6E9CE7"/>
            </a:gs>
          </a:gsLst>
          <a:lin ang="5400012" scaled="0"/>
        </a:gradFill>
      </p:bgPr>
    </p:bg>
    <p:spTree>
      <p:nvGrpSpPr>
        <p:cNvPr id="320" name="Shape 320"/>
        <p:cNvGrpSpPr/>
        <p:nvPr/>
      </p:nvGrpSpPr>
      <p:grpSpPr>
        <a:xfrm>
          <a:off x="0" y="0"/>
          <a:ext cx="0" cy="0"/>
          <a:chOff x="0" y="0"/>
          <a:chExt cx="0" cy="0"/>
        </a:xfrm>
      </p:grpSpPr>
      <p:sp>
        <p:nvSpPr>
          <p:cNvPr id="321" name="Google Shape;321;p18"/>
          <p:cNvSpPr txBox="1"/>
          <p:nvPr>
            <p:ph type="title"/>
          </p:nvPr>
        </p:nvSpPr>
        <p:spPr>
          <a:xfrm>
            <a:off x="197175" y="3093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chemeClr val="lt1"/>
                </a:solidFill>
              </a:rPr>
              <a:t>Complejidad:</a:t>
            </a:r>
            <a:endParaRPr>
              <a:solidFill>
                <a:schemeClr val="lt1"/>
              </a:solidFill>
            </a:endParaRPr>
          </a:p>
        </p:txBody>
      </p:sp>
      <p:sp>
        <p:nvSpPr>
          <p:cNvPr id="322" name="Google Shape;322;p18"/>
          <p:cNvSpPr txBox="1"/>
          <p:nvPr>
            <p:ph type="title"/>
          </p:nvPr>
        </p:nvSpPr>
        <p:spPr>
          <a:xfrm>
            <a:off x="197175" y="215945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chemeClr val="lt1"/>
                </a:solidFill>
              </a:rPr>
              <a:t>T</a:t>
            </a:r>
            <a:r>
              <a:rPr lang="es">
                <a:solidFill>
                  <a:schemeClr val="lt1"/>
                </a:solidFill>
              </a:rPr>
              <a:t>: Cantidad de hojas del árbol.</a:t>
            </a:r>
            <a:endParaRPr>
              <a:solidFill>
                <a:schemeClr val="lt1"/>
              </a:solidFill>
            </a:endParaRPr>
          </a:p>
          <a:p>
            <a:pPr indent="0" lvl="0" marL="0" rtl="0" algn="l">
              <a:spcBef>
                <a:spcPts val="0"/>
              </a:spcBef>
              <a:spcAft>
                <a:spcPts val="0"/>
              </a:spcAft>
              <a:buNone/>
            </a:pPr>
            <a:r>
              <a:rPr lang="es">
                <a:solidFill>
                  <a:schemeClr val="lt1"/>
                </a:solidFill>
              </a:rPr>
              <a:t>Wj : Valor de la j-ésima hoja.</a:t>
            </a:r>
            <a:endParaRPr>
              <a:solidFill>
                <a:schemeClr val="lt1"/>
              </a:solidFill>
            </a:endParaRPr>
          </a:p>
          <a:p>
            <a:pPr indent="0" lvl="0" marL="0" rtl="0" algn="l">
              <a:spcBef>
                <a:spcPts val="0"/>
              </a:spcBef>
              <a:spcAft>
                <a:spcPts val="0"/>
              </a:spcAft>
              <a:buNone/>
            </a:pPr>
            <a:r>
              <a:rPr lang="es">
                <a:solidFill>
                  <a:schemeClr val="lt1"/>
                </a:solidFill>
              </a:rPr>
              <a:t>Gamma y Lambda son hiperparámetros</a:t>
            </a:r>
            <a:endParaRPr>
              <a:solidFill>
                <a:schemeClr val="lt1"/>
              </a:solidFill>
            </a:endParaRPr>
          </a:p>
        </p:txBody>
      </p:sp>
      <p:pic>
        <p:nvPicPr>
          <p:cNvPr id="323" name="Google Shape;323;p18"/>
          <p:cNvPicPr preferRelativeResize="0"/>
          <p:nvPr/>
        </p:nvPicPr>
        <p:blipFill>
          <a:blip r:embed="rId3">
            <a:alphaModFix/>
          </a:blip>
          <a:stretch>
            <a:fillRect/>
          </a:stretch>
        </p:blipFill>
        <p:spPr>
          <a:xfrm>
            <a:off x="1586025" y="958700"/>
            <a:ext cx="6300232" cy="1200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6A5AF"/>
            </a:gs>
            <a:gs pos="100000">
              <a:srgbClr val="6E9CE7"/>
            </a:gs>
          </a:gsLst>
          <a:lin ang="5400012" scaled="0"/>
        </a:gradFill>
      </p:bgPr>
    </p:bg>
    <p:spTree>
      <p:nvGrpSpPr>
        <p:cNvPr id="327" name="Shape 327"/>
        <p:cNvGrpSpPr/>
        <p:nvPr/>
      </p:nvGrpSpPr>
      <p:grpSpPr>
        <a:xfrm>
          <a:off x="0" y="0"/>
          <a:ext cx="0" cy="0"/>
          <a:chOff x="0" y="0"/>
          <a:chExt cx="0" cy="0"/>
        </a:xfrm>
      </p:grpSpPr>
      <p:sp>
        <p:nvSpPr>
          <p:cNvPr id="328" name="Google Shape;328;p19"/>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solidFill>
                  <a:schemeClr val="lt1"/>
                </a:solidFill>
              </a:rPr>
              <a:t>Complejidad:</a:t>
            </a:r>
            <a:endParaRPr>
              <a:solidFill>
                <a:schemeClr val="lt1"/>
              </a:solidFill>
            </a:endParaRPr>
          </a:p>
        </p:txBody>
      </p:sp>
      <p:pic>
        <p:nvPicPr>
          <p:cNvPr id="329" name="Google Shape;329;p19"/>
          <p:cNvPicPr preferRelativeResize="0"/>
          <p:nvPr/>
        </p:nvPicPr>
        <p:blipFill>
          <a:blip r:embed="rId3">
            <a:alphaModFix/>
          </a:blip>
          <a:stretch>
            <a:fillRect/>
          </a:stretch>
        </p:blipFill>
        <p:spPr>
          <a:xfrm>
            <a:off x="1921850" y="4401275"/>
            <a:ext cx="2838450" cy="476250"/>
          </a:xfrm>
          <a:prstGeom prst="rect">
            <a:avLst/>
          </a:prstGeom>
          <a:noFill/>
          <a:ln>
            <a:noFill/>
          </a:ln>
        </p:spPr>
      </p:pic>
      <p:sp>
        <p:nvSpPr>
          <p:cNvPr id="330" name="Google Shape;330;p19"/>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31" name="Google Shape;331;p19"/>
          <p:cNvPicPr preferRelativeResize="0"/>
          <p:nvPr/>
        </p:nvPicPr>
        <p:blipFill>
          <a:blip r:embed="rId4">
            <a:alphaModFix/>
          </a:blip>
          <a:stretch>
            <a:fillRect/>
          </a:stretch>
        </p:blipFill>
        <p:spPr>
          <a:xfrm>
            <a:off x="7065172" y="85100"/>
            <a:ext cx="1782753" cy="695400"/>
          </a:xfrm>
          <a:prstGeom prst="rect">
            <a:avLst/>
          </a:prstGeom>
          <a:noFill/>
          <a:ln>
            <a:noFill/>
          </a:ln>
        </p:spPr>
      </p:pic>
      <p:pic>
        <p:nvPicPr>
          <p:cNvPr id="332" name="Google Shape;332;p19"/>
          <p:cNvPicPr preferRelativeResize="0"/>
          <p:nvPr/>
        </p:nvPicPr>
        <p:blipFill>
          <a:blip r:embed="rId5">
            <a:alphaModFix/>
          </a:blip>
          <a:stretch>
            <a:fillRect/>
          </a:stretch>
        </p:blipFill>
        <p:spPr>
          <a:xfrm>
            <a:off x="489654" y="358079"/>
            <a:ext cx="5702841" cy="3936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6A5AF"/>
            </a:gs>
            <a:gs pos="100000">
              <a:srgbClr val="6E9CE7"/>
            </a:gs>
          </a:gsLst>
          <a:lin ang="5400012" scaled="0"/>
        </a:gradFill>
      </p:bgPr>
    </p:bg>
    <p:spTree>
      <p:nvGrpSpPr>
        <p:cNvPr id="336" name="Shape 336"/>
        <p:cNvGrpSpPr/>
        <p:nvPr/>
      </p:nvGrpSpPr>
      <p:grpSpPr>
        <a:xfrm>
          <a:off x="0" y="0"/>
          <a:ext cx="0" cy="0"/>
          <a:chOff x="0" y="0"/>
          <a:chExt cx="0" cy="0"/>
        </a:xfrm>
      </p:grpSpPr>
      <p:sp>
        <p:nvSpPr>
          <p:cNvPr id="337" name="Google Shape;337;p20"/>
          <p:cNvSpPr txBox="1"/>
          <p:nvPr>
            <p:ph idx="1" type="subTitle"/>
          </p:nvPr>
        </p:nvSpPr>
        <p:spPr>
          <a:xfrm>
            <a:off x="824000" y="4156925"/>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38" name="Google Shape;338;p20"/>
          <p:cNvPicPr preferRelativeResize="0"/>
          <p:nvPr/>
        </p:nvPicPr>
        <p:blipFill>
          <a:blip r:embed="rId3">
            <a:alphaModFix/>
          </a:blip>
          <a:stretch>
            <a:fillRect/>
          </a:stretch>
        </p:blipFill>
        <p:spPr>
          <a:xfrm>
            <a:off x="152400" y="152400"/>
            <a:ext cx="8839202" cy="1139011"/>
          </a:xfrm>
          <a:prstGeom prst="rect">
            <a:avLst/>
          </a:prstGeom>
          <a:noFill/>
          <a:ln>
            <a:noFill/>
          </a:ln>
        </p:spPr>
      </p:pic>
      <p:pic>
        <p:nvPicPr>
          <p:cNvPr id="339" name="Google Shape;339;p20"/>
          <p:cNvPicPr preferRelativeResize="0"/>
          <p:nvPr/>
        </p:nvPicPr>
        <p:blipFill>
          <a:blip r:embed="rId4">
            <a:alphaModFix/>
          </a:blip>
          <a:stretch>
            <a:fillRect/>
          </a:stretch>
        </p:blipFill>
        <p:spPr>
          <a:xfrm>
            <a:off x="1538288" y="1652588"/>
            <a:ext cx="6372225" cy="2143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6A5AF"/>
            </a:gs>
            <a:gs pos="100000">
              <a:srgbClr val="6E9CE7"/>
            </a:gs>
          </a:gsLst>
          <a:lin ang="5400012" scaled="0"/>
        </a:gradFill>
      </p:bgPr>
    </p:bg>
    <p:spTree>
      <p:nvGrpSpPr>
        <p:cNvPr id="343" name="Shape 343"/>
        <p:cNvGrpSpPr/>
        <p:nvPr/>
      </p:nvGrpSpPr>
      <p:grpSpPr>
        <a:xfrm>
          <a:off x="0" y="0"/>
          <a:ext cx="0" cy="0"/>
          <a:chOff x="0" y="0"/>
          <a:chExt cx="0" cy="0"/>
        </a:xfrm>
      </p:grpSpPr>
      <p:sp>
        <p:nvSpPr>
          <p:cNvPr id="344" name="Google Shape;344;p21"/>
          <p:cNvSpPr txBox="1"/>
          <p:nvPr>
            <p:ph idx="1" type="subTitle"/>
          </p:nvPr>
        </p:nvSpPr>
        <p:spPr>
          <a:xfrm>
            <a:off x="372100" y="35335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Peso óptimo de cada hoja</a:t>
            </a:r>
            <a:endParaRPr/>
          </a:p>
        </p:txBody>
      </p:sp>
      <p:pic>
        <p:nvPicPr>
          <p:cNvPr id="345" name="Google Shape;345;p21"/>
          <p:cNvPicPr preferRelativeResize="0"/>
          <p:nvPr/>
        </p:nvPicPr>
        <p:blipFill>
          <a:blip r:embed="rId3">
            <a:alphaModFix/>
          </a:blip>
          <a:stretch>
            <a:fillRect/>
          </a:stretch>
        </p:blipFill>
        <p:spPr>
          <a:xfrm>
            <a:off x="1420955" y="1048750"/>
            <a:ext cx="6302100" cy="2368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